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95" r:id="rId3"/>
    <p:sldId id="257" r:id="rId4"/>
    <p:sldId id="259" r:id="rId5"/>
    <p:sldId id="258" r:id="rId6"/>
    <p:sldId id="288" r:id="rId7"/>
    <p:sldId id="289" r:id="rId8"/>
    <p:sldId id="291" r:id="rId9"/>
    <p:sldId id="290" r:id="rId10"/>
    <p:sldId id="292" r:id="rId11"/>
    <p:sldId id="293" r:id="rId12"/>
    <p:sldId id="294" r:id="rId13"/>
    <p:sldId id="260" r:id="rId14"/>
    <p:sldId id="305" r:id="rId15"/>
    <p:sldId id="261" r:id="rId16"/>
    <p:sldId id="262" r:id="rId17"/>
    <p:sldId id="263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64" r:id="rId27"/>
    <p:sldId id="287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7FA90-C015-4071-8A5F-307EA1DBA20E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A442E-CF65-49C7-8651-12E9D0B97CD7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2370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442E-CF65-49C7-8651-12E9D0B97CD7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55506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24AB-C829-4ED1-B1D6-7D4D5200031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859170181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es-CL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37DC-BFAC-4C2C-8F97-FFA67EB9702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024613814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F03A-426B-4A32-AB3F-0A0EB9748E2D}" type="datetimeFigureOut">
              <a:rPr lang="es-MX" smtClean="0"/>
              <a:pPr/>
              <a:t>13/08/2014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BD9A-992E-41CB-B623-C52884B1C58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2eJD9EVXl04/TqiF-tHhSwI/AAAAAAAAAHw/B0pthw13cKA/s1600/segmento+de+recta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Fracci%C3%B3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o.arrakis.es/geom/prisma4.htm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hyperlink" Target="http://www.bbo.arrakis.es/geom/prisma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hyperlink" Target="http://www.bbo.arrakis.es/geom/prisma3.htm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hyperlink" Target="http://www.bbo.arrakis.es/geom/piram3.htm" TargetMode="External"/><Relationship Id="rId2" Type="http://schemas.openxmlformats.org/officeDocument/2006/relationships/hyperlink" Target="http://www.bbo.arrakis.es/geom/piram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www.bbo.arrakis.es/geom/piram2.htm" TargetMode="External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uario\Documents\reyes progra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24117" cy="3737754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237094" y="5715016"/>
            <a:ext cx="3478310" cy="1142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5237094" y="6156578"/>
            <a:ext cx="214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bg1"/>
                </a:solidFill>
              </a:rPr>
              <a:t>Mtro.: Jos</a:t>
            </a:r>
            <a:r>
              <a:rPr lang="es-MX" sz="1600" b="1" dirty="0" smtClean="0">
                <a:solidFill>
                  <a:schemeClr val="bg1"/>
                </a:solidFill>
              </a:rPr>
              <a:t>e Oscar Alcaraz Torrez</a:t>
            </a:r>
            <a:endParaRPr lang="es-MX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3264" y="-1539552"/>
            <a:ext cx="11377264" cy="96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172084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>
                <a:solidFill>
                  <a:schemeClr val="bg1"/>
                </a:solidFill>
              </a:rPr>
              <a:t>Resta de Fracciones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En la resta de fracciones, se utilizan las mismas reglas de la suma de fracciones; pero en este caso hay que restar.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Ejemplo 1: </a:t>
            </a:r>
          </a:p>
          <a:p>
            <a:r>
              <a:rPr lang="es-MX" sz="2400" b="1" u="sng" dirty="0">
                <a:solidFill>
                  <a:schemeClr val="bg1"/>
                </a:solidFill>
              </a:rPr>
              <a:t>5</a:t>
            </a:r>
            <a:r>
              <a:rPr lang="es-MX" sz="2400" b="1" dirty="0">
                <a:solidFill>
                  <a:schemeClr val="bg1"/>
                </a:solidFill>
              </a:rPr>
              <a:t> - </a:t>
            </a:r>
            <a:r>
              <a:rPr lang="es-MX" sz="2400" b="1" u="sng" dirty="0">
                <a:solidFill>
                  <a:schemeClr val="bg1"/>
                </a:solidFill>
              </a:rPr>
              <a:t>1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4</a:t>
            </a:r>
            <a:r>
              <a:rPr lang="es-MX" sz="2400" b="1" dirty="0">
                <a:solidFill>
                  <a:schemeClr val="bg1"/>
                </a:solidFill>
              </a:rPr>
              <a:t> Resta de Fracciones Homogéneas 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9   9     9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Ejemplo 2: RESTA DE FRACCIONES  HETEROGENEAS</a:t>
            </a:r>
          </a:p>
          <a:p>
            <a:r>
              <a:rPr lang="es-MX" sz="2400" b="1" u="sng" dirty="0">
                <a:solidFill>
                  <a:schemeClr val="bg1"/>
                </a:solidFill>
              </a:rPr>
              <a:t>2</a:t>
            </a:r>
            <a:r>
              <a:rPr lang="es-MX" sz="2400" b="1" dirty="0">
                <a:solidFill>
                  <a:schemeClr val="bg1"/>
                </a:solidFill>
              </a:rPr>
              <a:t> - </a:t>
            </a:r>
            <a:r>
              <a:rPr lang="es-MX" sz="2400" b="1" u="sng" dirty="0">
                <a:solidFill>
                  <a:schemeClr val="bg1"/>
                </a:solidFill>
              </a:rPr>
              <a:t>1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( 2 · 2) - (3 · 1)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4 - 3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1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3    2              6                   6       6 </a:t>
            </a:r>
            <a:br>
              <a:rPr lang="es-MX" sz="2400" b="1" dirty="0">
                <a:solidFill>
                  <a:schemeClr val="bg1"/>
                </a:solidFill>
              </a:rPr>
            </a:b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8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3264" y="-1539552"/>
            <a:ext cx="11377264" cy="96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48478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u="sng" dirty="0">
                <a:solidFill>
                  <a:schemeClr val="bg1"/>
                </a:solidFill>
              </a:rPr>
              <a:t>Multiplicación de Fracciones</a:t>
            </a:r>
            <a:r>
              <a:rPr lang="es-MX" sz="2800" b="1" dirty="0">
                <a:solidFill>
                  <a:schemeClr val="bg1"/>
                </a:solidFill>
              </a:rPr>
              <a:t> </a:t>
            </a:r>
            <a:endParaRPr lang="es-MX" sz="2800" dirty="0">
              <a:solidFill>
                <a:schemeClr val="bg1"/>
              </a:solidFill>
            </a:endParaRPr>
          </a:p>
          <a:p>
            <a:r>
              <a:rPr lang="es-MX" sz="2800" dirty="0">
                <a:solidFill>
                  <a:schemeClr val="bg1"/>
                </a:solidFill>
              </a:rPr>
              <a:t>En la multiplicación de fracciones, las fracciones homogéneas y heterogéneas se multiplican de la misma forma: </a:t>
            </a:r>
          </a:p>
          <a:p>
            <a:r>
              <a:rPr lang="es-MX" sz="2800" dirty="0">
                <a:solidFill>
                  <a:schemeClr val="bg1"/>
                </a:solidFill>
              </a:rPr>
              <a:t>Ejemplo: </a:t>
            </a:r>
            <a:r>
              <a:rPr lang="es-MX" sz="2800" u="sng" dirty="0">
                <a:solidFill>
                  <a:schemeClr val="bg1"/>
                </a:solidFill>
              </a:rPr>
              <a:t>2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b="1" dirty="0">
                <a:solidFill>
                  <a:schemeClr val="bg1"/>
                </a:solidFill>
              </a:rPr>
              <a:t>·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u="sng" dirty="0">
                <a:solidFill>
                  <a:schemeClr val="bg1"/>
                </a:solidFill>
              </a:rPr>
              <a:t>3</a:t>
            </a:r>
            <a:r>
              <a:rPr lang="es-MX" sz="2800" dirty="0">
                <a:solidFill>
                  <a:schemeClr val="bg1"/>
                </a:solidFill>
              </a:rPr>
              <a:t> = </a:t>
            </a:r>
            <a:r>
              <a:rPr lang="es-MX" sz="2800" u="sng" dirty="0">
                <a:solidFill>
                  <a:schemeClr val="bg1"/>
                </a:solidFill>
              </a:rPr>
              <a:t>6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r>
              <a:rPr lang="es-MX" sz="2800" dirty="0" smtClean="0">
                <a:solidFill>
                  <a:schemeClr val="bg1"/>
                </a:solidFill>
              </a:rPr>
              <a:t>=   </a:t>
            </a:r>
            <a:r>
              <a:rPr lang="es-MX" sz="2800" u="sng" strike="sngStrike" dirty="0">
                <a:solidFill>
                  <a:schemeClr val="bg1"/>
                </a:solidFill>
              </a:rPr>
              <a:t>2</a:t>
            </a:r>
            <a:r>
              <a:rPr lang="es-MX" sz="2800" b="1" u="sng" strike="sngStrike" dirty="0">
                <a:solidFill>
                  <a:schemeClr val="bg1"/>
                </a:solidFill>
              </a:rPr>
              <a:t> </a:t>
            </a:r>
            <a:r>
              <a:rPr lang="es-MX" sz="2800" b="1" u="sng" dirty="0">
                <a:solidFill>
                  <a:schemeClr val="bg1"/>
                </a:solidFill>
              </a:rPr>
              <a:t>·</a:t>
            </a:r>
            <a:r>
              <a:rPr lang="es-MX" sz="2800" u="sng" dirty="0">
                <a:solidFill>
                  <a:schemeClr val="bg1"/>
                </a:solidFill>
              </a:rPr>
              <a:t> </a:t>
            </a:r>
            <a:r>
              <a:rPr lang="es-MX" sz="2800" u="sng" strike="sngStrike" dirty="0">
                <a:solidFill>
                  <a:schemeClr val="bg1"/>
                </a:solidFill>
              </a:rPr>
              <a:t>3</a:t>
            </a:r>
            <a:r>
              <a:rPr lang="es-MX" sz="2800" u="sng" dirty="0">
                <a:solidFill>
                  <a:schemeClr val="bg1"/>
                </a:solidFill>
              </a:rPr>
              <a:t> _ </a:t>
            </a:r>
            <a:r>
              <a:rPr lang="es-MX" sz="2800" dirty="0">
                <a:solidFill>
                  <a:schemeClr val="bg1"/>
                </a:solidFill>
              </a:rPr>
              <a:t>= </a:t>
            </a:r>
            <a:r>
              <a:rPr lang="es-MX" sz="2800" u="sng" dirty="0">
                <a:solidFill>
                  <a:schemeClr val="bg1"/>
                </a:solidFill>
              </a:rPr>
              <a:t>1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               </a:t>
            </a:r>
            <a:r>
              <a:rPr lang="es-MX" sz="2800" dirty="0" smtClean="0">
                <a:solidFill>
                  <a:schemeClr val="bg1"/>
                </a:solidFill>
              </a:rPr>
              <a:t> 3    </a:t>
            </a:r>
            <a:r>
              <a:rPr lang="es-MX" sz="2800" dirty="0">
                <a:solidFill>
                  <a:schemeClr val="bg1"/>
                </a:solidFill>
              </a:rPr>
              <a:t>4   12   </a:t>
            </a:r>
            <a:r>
              <a:rPr lang="es-MX" sz="2800" dirty="0" smtClean="0">
                <a:solidFill>
                  <a:schemeClr val="bg1"/>
                </a:solidFill>
              </a:rPr>
              <a:t>  </a:t>
            </a:r>
            <a:r>
              <a:rPr lang="es-MX" sz="2800" strike="sngStrike" dirty="0" smtClean="0">
                <a:solidFill>
                  <a:schemeClr val="bg1"/>
                </a:solidFill>
              </a:rPr>
              <a:t>2</a:t>
            </a:r>
            <a:r>
              <a:rPr lang="es-MX" sz="2800" b="1" dirty="0" smtClean="0">
                <a:solidFill>
                  <a:schemeClr val="bg1"/>
                </a:solidFill>
              </a:rPr>
              <a:t>·</a:t>
            </a:r>
            <a:r>
              <a:rPr lang="es-MX" sz="2800" dirty="0" smtClean="0">
                <a:solidFill>
                  <a:schemeClr val="bg1"/>
                </a:solidFill>
              </a:rPr>
              <a:t>2</a:t>
            </a:r>
            <a:r>
              <a:rPr lang="es-MX" sz="2800" b="1" dirty="0" smtClean="0">
                <a:solidFill>
                  <a:schemeClr val="bg1"/>
                </a:solidFill>
              </a:rPr>
              <a:t>·</a:t>
            </a:r>
            <a:r>
              <a:rPr lang="es-MX" sz="2800" strike="sngStrike" dirty="0" smtClean="0">
                <a:solidFill>
                  <a:schemeClr val="bg1"/>
                </a:solidFill>
              </a:rPr>
              <a:t>3</a:t>
            </a:r>
            <a:r>
              <a:rPr lang="es-MX" sz="2800" dirty="0" smtClean="0">
                <a:solidFill>
                  <a:schemeClr val="bg1"/>
                </a:solidFill>
              </a:rPr>
              <a:t>      2 </a:t>
            </a:r>
            <a:r>
              <a:rPr lang="es-MX" sz="2800" dirty="0">
                <a:solidFill>
                  <a:schemeClr val="bg1"/>
                </a:solidFill>
              </a:rPr>
              <a:t/>
            </a:r>
            <a:br>
              <a:rPr lang="es-MX" sz="2800" dirty="0">
                <a:solidFill>
                  <a:schemeClr val="bg1"/>
                </a:solidFill>
              </a:rPr>
            </a:br>
            <a:r>
              <a:rPr lang="es-MX" sz="2800" dirty="0">
                <a:solidFill>
                  <a:schemeClr val="bg1"/>
                </a:solidFill>
              </a:rPr>
              <a:t>^ </a:t>
            </a:r>
            <a:r>
              <a:rPr lang="es-MX" sz="2800" b="1" dirty="0">
                <a:solidFill>
                  <a:schemeClr val="bg1"/>
                </a:solidFill>
              </a:rPr>
              <a:t>Factorización Prima y simplificación</a:t>
            </a:r>
            <a:r>
              <a:rPr lang="es-MX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566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1395413"/>
            <a:ext cx="11376026" cy="965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1582341"/>
            <a:ext cx="7326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u="sng" dirty="0">
                <a:solidFill>
                  <a:schemeClr val="bg1"/>
                </a:solidFill>
              </a:rPr>
              <a:t>División de Fracciones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En la división de fracciones, siempre se cambia a multiplicación y la segunda fracción cambia a su </a:t>
            </a:r>
            <a:r>
              <a:rPr lang="es-MX" sz="2400" b="1" dirty="0" smtClean="0">
                <a:solidFill>
                  <a:schemeClr val="bg1"/>
                </a:solidFill>
              </a:rPr>
              <a:t>recíproco</a:t>
            </a:r>
            <a:r>
              <a:rPr lang="es-MX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Ejemplo:    SE INVIERTE EL </a:t>
            </a:r>
            <a:r>
              <a:rPr lang="es-MX" sz="2400" b="1" dirty="0" smtClean="0">
                <a:solidFill>
                  <a:schemeClr val="bg1"/>
                </a:solidFill>
              </a:rPr>
              <a:t>DENOMINADOR </a:t>
            </a:r>
            <a:r>
              <a:rPr lang="es-MX" sz="2400" b="1" dirty="0">
                <a:solidFill>
                  <a:schemeClr val="bg1"/>
                </a:solidFill>
              </a:rPr>
              <a:t>EN NUMERADOR Y EL NUMERADOR EN DENOMINADOR DE LA SEGUNDA FRACCION  </a:t>
            </a:r>
          </a:p>
          <a:p>
            <a:r>
              <a:rPr lang="es-MX" sz="2400" b="1" u="sng" dirty="0">
                <a:solidFill>
                  <a:schemeClr val="bg1"/>
                </a:solidFill>
              </a:rPr>
              <a:t>3</a:t>
            </a:r>
            <a:r>
              <a:rPr lang="es-MX" sz="2400" b="1" dirty="0">
                <a:solidFill>
                  <a:schemeClr val="bg1"/>
                </a:solidFill>
              </a:rPr>
              <a:t> ÷ </a:t>
            </a:r>
            <a:r>
              <a:rPr lang="es-MX" sz="2400" b="1" u="sng" dirty="0">
                <a:solidFill>
                  <a:schemeClr val="bg1"/>
                </a:solidFill>
              </a:rPr>
              <a:t>4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3</a:t>
            </a:r>
            <a:r>
              <a:rPr lang="es-MX" sz="2400" b="1" dirty="0">
                <a:solidFill>
                  <a:schemeClr val="bg1"/>
                </a:solidFill>
              </a:rPr>
              <a:t> · </a:t>
            </a:r>
            <a:r>
              <a:rPr lang="es-MX" sz="2400" b="1" u="sng" dirty="0">
                <a:solidFill>
                  <a:schemeClr val="bg1"/>
                </a:solidFill>
              </a:rPr>
              <a:t>3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9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5    3    5    4   20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Ejemplo: </a:t>
            </a:r>
          </a:p>
          <a:p>
            <a:r>
              <a:rPr lang="es-MX" sz="2400" b="1" u="sng" dirty="0">
                <a:solidFill>
                  <a:schemeClr val="bg1"/>
                </a:solidFill>
              </a:rPr>
              <a:t>3</a:t>
            </a:r>
            <a:r>
              <a:rPr lang="es-MX" sz="2400" b="1" dirty="0">
                <a:solidFill>
                  <a:schemeClr val="bg1"/>
                </a:solidFill>
              </a:rPr>
              <a:t> ÷ </a:t>
            </a:r>
            <a:r>
              <a:rPr lang="es-MX" sz="2400" b="1" u="sng" dirty="0">
                <a:solidFill>
                  <a:schemeClr val="bg1"/>
                </a:solidFill>
              </a:rPr>
              <a:t>1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3</a:t>
            </a:r>
            <a:r>
              <a:rPr lang="es-MX" sz="2400" b="1" dirty="0">
                <a:solidFill>
                  <a:schemeClr val="bg1"/>
                </a:solidFill>
              </a:rPr>
              <a:t> · </a:t>
            </a:r>
            <a:r>
              <a:rPr lang="es-MX" sz="2400" b="1" u="sng" dirty="0">
                <a:solidFill>
                  <a:schemeClr val="bg1"/>
                </a:solidFill>
              </a:rPr>
              <a:t>2</a:t>
            </a:r>
            <a:r>
              <a:rPr lang="es-MX" sz="2400" b="1" dirty="0">
                <a:solidFill>
                  <a:schemeClr val="bg1"/>
                </a:solidFill>
              </a:rPr>
              <a:t> = </a:t>
            </a:r>
            <a:r>
              <a:rPr lang="es-MX" sz="2400" b="1" u="sng" dirty="0">
                <a:solidFill>
                  <a:schemeClr val="bg1"/>
                </a:solidFill>
              </a:rPr>
              <a:t>6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br>
              <a:rPr lang="es-MX" sz="2400" b="1" dirty="0">
                <a:solidFill>
                  <a:schemeClr val="bg1"/>
                </a:solidFill>
              </a:rPr>
            </a:br>
            <a:r>
              <a:rPr lang="es-MX" sz="2400" b="1" dirty="0">
                <a:solidFill>
                  <a:schemeClr val="bg1"/>
                </a:solidFill>
              </a:rPr>
              <a:t>7     2    7   1    7 </a:t>
            </a:r>
          </a:p>
          <a:p>
            <a:r>
              <a:rPr lang="es-MX" sz="24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467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03648" y="2314471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</a:rPr>
              <a:t>Número decimal: </a:t>
            </a:r>
            <a:r>
              <a:rPr lang="es-MX" sz="2400" b="1" dirty="0">
                <a:solidFill>
                  <a:schemeClr val="bg1"/>
                </a:solidFill>
              </a:rPr>
              <a:t>Se denominan números </a:t>
            </a:r>
            <a:r>
              <a:rPr lang="es-MX" sz="2400" b="1" dirty="0" smtClean="0">
                <a:solidFill>
                  <a:schemeClr val="bg1"/>
                </a:solidFill>
              </a:rPr>
              <a:t>decimales aquellos </a:t>
            </a:r>
            <a:r>
              <a:rPr lang="es-MX" sz="2400" b="1" dirty="0">
                <a:solidFill>
                  <a:schemeClr val="bg1"/>
                </a:solidFill>
              </a:rPr>
              <a:t>que </a:t>
            </a:r>
            <a:r>
              <a:rPr lang="es-MX" sz="2400" b="1" dirty="0" smtClean="0">
                <a:solidFill>
                  <a:schemeClr val="bg1"/>
                </a:solidFill>
              </a:rPr>
              <a:t>poseen una</a:t>
            </a:r>
            <a:r>
              <a:rPr lang="es-MX" sz="2400" b="1" dirty="0">
                <a:solidFill>
                  <a:schemeClr val="bg1"/>
                </a:solidFill>
              </a:rPr>
              <a:t> </a:t>
            </a:r>
            <a:r>
              <a:rPr lang="es-MX" sz="2400" b="1" i="1" dirty="0">
                <a:solidFill>
                  <a:schemeClr val="bg1"/>
                </a:solidFill>
              </a:rPr>
              <a:t>parte </a:t>
            </a:r>
            <a:r>
              <a:rPr lang="es-MX" sz="2400" b="1" dirty="0">
                <a:solidFill>
                  <a:schemeClr val="bg1"/>
                </a:solidFill>
              </a:rPr>
              <a:t>decimal, en oposición a los números enteros que carecen de </a:t>
            </a:r>
            <a:r>
              <a:rPr lang="es-MX" sz="2400" b="1" dirty="0" smtClean="0">
                <a:solidFill>
                  <a:schemeClr val="bg1"/>
                </a:solidFill>
              </a:rPr>
              <a:t>ella.</a:t>
            </a:r>
            <a:r>
              <a:rPr lang="es-MX" sz="2400" b="1" dirty="0">
                <a:solidFill>
                  <a:schemeClr val="bg1"/>
                </a:solidFill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</a:rPr>
              <a:t>Es un </a:t>
            </a:r>
            <a:r>
              <a:rPr lang="es-MX" sz="2400" b="1" dirty="0">
                <a:solidFill>
                  <a:schemeClr val="bg1"/>
                </a:solidFill>
              </a:rPr>
              <a:t>número en base 10. Los números que usamos en la vida cotidiana son números decimales, porque usamos 10 dígitos (0,1,2,3,4,5,6,7,8 y 9</a:t>
            </a:r>
            <a:r>
              <a:rPr lang="es-MX" sz="2400" b="1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r>
              <a:rPr lang="es-MX" sz="2400" b="1" dirty="0" smtClean="0">
                <a:solidFill>
                  <a:schemeClr val="bg1"/>
                </a:solidFill>
              </a:rPr>
              <a:t>También </a:t>
            </a:r>
            <a:r>
              <a:rPr lang="es-MX" sz="2400" b="1" dirty="0">
                <a:solidFill>
                  <a:schemeClr val="bg1"/>
                </a:solidFill>
              </a:rPr>
              <a:t>se llama así a los números que tienen un punto decimal seguido por varias cifras que indican un valor más pequeño que uno.</a:t>
            </a:r>
          </a:p>
        </p:txBody>
      </p:sp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305" y="528863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7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994501"/>
          <a:ext cx="8229600" cy="17373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</a:rPr>
                        <a:t>también se llama así a los números que tienen un </a:t>
                      </a:r>
                      <a:r>
                        <a:rPr lang="es-MX" b="1">
                          <a:effectLst/>
                        </a:rPr>
                        <a:t>punto decimal</a:t>
                      </a:r>
                      <a:r>
                        <a:rPr lang="es-MX">
                          <a:effectLst/>
                        </a:rPr>
                        <a:t> seguido por varias cifras que indican un valor más pequeño que uno.</a:t>
                      </a:r>
                    </a:p>
                    <a:p>
                      <a:r>
                        <a:rPr lang="es-MX">
                          <a:effectLst/>
                        </a:rPr>
                        <a:t>Ejemplo: 1.9 es un número decimal (uno y nueve décimos)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305" y="528863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número decim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40100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490812" y="4077072"/>
            <a:ext cx="6329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Ejemplo: 1.9 es un número decimal (uno y nueve décimos)</a:t>
            </a:r>
          </a:p>
        </p:txBody>
      </p:sp>
    </p:spTree>
    <p:extLst>
      <p:ext uri="{BB962C8B-B14F-4D97-AF65-F5344CB8AC3E}">
        <p14:creationId xmlns:p14="http://schemas.microsoft.com/office/powerpoint/2010/main" xmlns="" val="34361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115616" y="2484145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</a:rPr>
              <a:t>Igualdad </a:t>
            </a:r>
            <a:r>
              <a:rPr lang="es-MX" sz="2400" b="1" dirty="0">
                <a:solidFill>
                  <a:schemeClr val="bg1"/>
                </a:solidFill>
              </a:rPr>
              <a:t>entre </a:t>
            </a:r>
            <a:r>
              <a:rPr lang="es-MX" sz="2400" b="1" dirty="0" smtClean="0">
                <a:solidFill>
                  <a:schemeClr val="bg1"/>
                </a:solidFill>
              </a:rPr>
              <a:t>dos expresiones matemáticas formadas por datos  conocidos e incógnitas (datos desconocidos). Las expresiones separadas por el signo =  reciben el nombre de miembros   de la ecuación  ( izq. y der.). El termino  que no contiene incógnitas recibe el nombre de termino independiente y si no aparece es igual a cero.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36044" y="548680"/>
            <a:ext cx="258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ECUACIÓN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xmlns="" val="7580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1074420" y="3543141"/>
          <a:ext cx="6995160" cy="640080"/>
        </p:xfrm>
        <a:graphic>
          <a:graphicData uri="http://schemas.openxmlformats.org/drawingml/2006/table">
            <a:tbl>
              <a:tblPr/>
              <a:tblGrid>
                <a:gridCol w="208280"/>
                <a:gridCol w="3217774"/>
                <a:gridCol w="3569106"/>
              </a:tblGrid>
              <a:tr h="0">
                <a:tc>
                  <a:txBody>
                    <a:bodyPr/>
                    <a:lstStyle/>
                    <a:p>
                      <a:r>
                        <a:rPr lang="es-MX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>
                          <a:effectLst/>
                        </a:rPr>
                        <a:t>Los números que se suman se llaman "</a:t>
                      </a:r>
                      <a:r>
                        <a:rPr lang="es-MX" b="1">
                          <a:effectLst/>
                        </a:rPr>
                        <a:t>sumandos</a:t>
                      </a:r>
                      <a:r>
                        <a:rPr lang="es-MX">
                          <a:effectLst/>
                        </a:rPr>
                        <a:t>":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716016" y="903039"/>
            <a:ext cx="3624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/>
              <a:t>Operaciones básicas</a:t>
            </a:r>
          </a:p>
        </p:txBody>
      </p:sp>
      <p:pic>
        <p:nvPicPr>
          <p:cNvPr id="1032" name="Picture 8" descr="su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426" y="4533325"/>
            <a:ext cx="5323955" cy="158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115616" y="1840756"/>
            <a:ext cx="78141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Sumar es...</a:t>
            </a:r>
          </a:p>
          <a:p>
            <a:pPr algn="just"/>
            <a:r>
              <a:rPr lang="es-MX" sz="2400" b="1" dirty="0">
                <a:solidFill>
                  <a:schemeClr val="bg1"/>
                </a:solidFill>
              </a:rPr>
              <a:t>... juntar dos o más números (o cosas) para hacer un nuevo </a:t>
            </a:r>
            <a:r>
              <a:rPr lang="es-MX" sz="2400" b="1" dirty="0" smtClean="0">
                <a:solidFill>
                  <a:schemeClr val="bg1"/>
                </a:solidFill>
              </a:rPr>
              <a:t>total. Es un resultado de la operación que consiste en añadir una expresión a otra. La suma de los sumandos  (cada una de las cantidades que se suman) A y B se representa como A+B. A esta operación también se le llama adición.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5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2050" name="Picture 2" descr="Minuendo - Sustraendo = Difer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5518232" cy="186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67544" y="557630"/>
            <a:ext cx="74888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3600" dirty="0">
                <a:latin typeface="Comic Sans MS" pitchFamily="66" charset="0"/>
                <a:cs typeface="Arial" pitchFamily="34" charset="0"/>
              </a:rPr>
              <a:t>Restar es</a:t>
            </a:r>
            <a:r>
              <a:rPr lang="es-MX" sz="3600" dirty="0" smtClean="0">
                <a:latin typeface="Comic Sans MS" pitchFamily="66" charset="0"/>
                <a:cs typeface="Arial" pitchFamily="34" charset="0"/>
              </a:rPr>
              <a:t>...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sz="3600" dirty="0">
              <a:latin typeface="Comic Sans MS" pitchFamily="66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sz="3600" dirty="0" smtClean="0">
              <a:latin typeface="Comic Sans MS" pitchFamily="66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s-MX" b="1" dirty="0" smtClean="0">
              <a:solidFill>
                <a:schemeClr val="bg1"/>
              </a:solidFill>
              <a:latin typeface="Verdana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s-MX" b="1" dirty="0" smtClean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     …..quitar un número de otro. </a:t>
            </a:r>
            <a:r>
              <a:rPr lang="es-MX" sz="96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es-MX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    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665312" y="189645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El resultado de la operación que consiste en sustraer a una expresión llamada minuendo, otra que recibe el nombre de sustraendo. La resta entre el minuendo A y el sustraendo  B se representa como A-B.  A esta operación se denomina diferencia o sustracción </a:t>
            </a:r>
          </a:p>
        </p:txBody>
      </p:sp>
    </p:spTree>
    <p:extLst>
      <p:ext uri="{BB962C8B-B14F-4D97-AF65-F5344CB8AC3E}">
        <p14:creationId xmlns:p14="http://schemas.microsoft.com/office/powerpoint/2010/main" xmlns="" val="1809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168951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400" b="1" dirty="0"/>
              <a:t>Multiplicación es...</a:t>
            </a:r>
          </a:p>
          <a:p>
            <a:endParaRPr lang="es-MX" sz="2400" b="1" dirty="0"/>
          </a:p>
        </p:txBody>
      </p:sp>
      <p:sp>
        <p:nvSpPr>
          <p:cNvPr id="7" name="6 Rectángulo"/>
          <p:cNvSpPr/>
          <p:nvPr/>
        </p:nvSpPr>
        <p:spPr>
          <a:xfrm>
            <a:off x="881336" y="1291288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Operación formada por dos  expresiones</a:t>
            </a:r>
          </a:p>
          <a:p>
            <a:pPr algn="just"/>
            <a:r>
              <a:rPr lang="es-MX" sz="2400" dirty="0" smtClean="0">
                <a:solidFill>
                  <a:schemeClr val="bg1"/>
                </a:solidFill>
              </a:rPr>
              <a:t>numéricas llamadas multiplicando y multiplicador ... </a:t>
            </a:r>
            <a:r>
              <a:rPr lang="es-MX" sz="2400" dirty="0">
                <a:solidFill>
                  <a:schemeClr val="bg1"/>
                </a:solidFill>
              </a:rPr>
              <a:t>(en su forma más simple) sumas repetidas</a:t>
            </a:r>
          </a:p>
        </p:txBody>
      </p:sp>
      <p:pic>
        <p:nvPicPr>
          <p:cNvPr id="3074" name="Picture 2" descr="multiplic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654" y="2492896"/>
            <a:ext cx="4290045" cy="14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164699" y="39809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Aquí vemos que 6+6+6 (tres 6s) hacen 18</a:t>
            </a:r>
          </a:p>
          <a:p>
            <a:endParaRPr lang="es-MX" b="1" dirty="0">
              <a:solidFill>
                <a:schemeClr val="bg1"/>
              </a:solidFill>
            </a:endParaRPr>
          </a:p>
          <a:p>
            <a:r>
              <a:rPr lang="es-MX" b="1" dirty="0">
                <a:solidFill>
                  <a:schemeClr val="bg1"/>
                </a:solidFill>
              </a:rPr>
              <a:t>También podemos decir que 3+3+3+3+3+3 (seis 3s) hacen 18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05883" y="5373216"/>
            <a:ext cx="7489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Pero puedes multiplicar por fracciones o decimales, eso va más allá de la simple idea de sumas repetidas:</a:t>
            </a:r>
          </a:p>
          <a:p>
            <a:r>
              <a:rPr lang="es-MX" dirty="0" smtClean="0"/>
              <a:t>Ejemplo</a:t>
            </a:r>
            <a:r>
              <a:rPr lang="es-MX" dirty="0"/>
              <a:t>: 3.5 × 5 = 17.5</a:t>
            </a:r>
          </a:p>
          <a:p>
            <a:r>
              <a:rPr lang="es-MX" dirty="0"/>
              <a:t>que quiere decir 3.5 veces 5, o 5 veces 3.5</a:t>
            </a:r>
          </a:p>
        </p:txBody>
      </p:sp>
    </p:spTree>
    <p:extLst>
      <p:ext uri="{BB962C8B-B14F-4D97-AF65-F5344CB8AC3E}">
        <p14:creationId xmlns:p14="http://schemas.microsoft.com/office/powerpoint/2010/main" xmlns="" val="40237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188640"/>
            <a:ext cx="75608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División es...</a:t>
            </a:r>
          </a:p>
          <a:p>
            <a:r>
              <a:rPr lang="es-MX" dirty="0"/>
              <a:t>... repartir en partes o grupos iguales. Es el resultado de un "reparto equitativo".</a:t>
            </a:r>
          </a:p>
          <a:p>
            <a:r>
              <a:rPr lang="es-MX" dirty="0" smtClean="0"/>
              <a:t>La </a:t>
            </a:r>
            <a:r>
              <a:rPr lang="es-MX" dirty="0"/>
              <a:t>división tiene su propias palabras que aprenderse.</a:t>
            </a:r>
          </a:p>
          <a:p>
            <a:endParaRPr lang="es-MX" dirty="0"/>
          </a:p>
          <a:p>
            <a:r>
              <a:rPr lang="es-MX" dirty="0" smtClean="0"/>
              <a:t>Para esta operación básica te muestro un sencillo </a:t>
            </a:r>
            <a:r>
              <a:rPr lang="es-MX" dirty="0"/>
              <a:t>problema de dividir 22 entre 5. La respuesta es 4, y sobran 2. Aquí te </a:t>
            </a:r>
            <a:r>
              <a:rPr lang="es-MX" dirty="0" smtClean="0"/>
              <a:t>muestro  </a:t>
            </a:r>
            <a:r>
              <a:rPr lang="es-MX" dirty="0"/>
              <a:t>los nombres más importantes:</a:t>
            </a:r>
          </a:p>
        </p:txBody>
      </p:sp>
      <p:pic>
        <p:nvPicPr>
          <p:cNvPr id="4100" name="Picture 4" descr="http://www.disfrutalasmatematicas.com/images/definition-division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977" y="2773963"/>
            <a:ext cx="478552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07457" y="479715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O lo que es lo mismo:</a:t>
            </a:r>
          </a:p>
        </p:txBody>
      </p:sp>
      <p:pic>
        <p:nvPicPr>
          <p:cNvPr id="4102" name="Picture 6" descr="http://www.disfrutalasmatematicas.com/images/definition-division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01208"/>
            <a:ext cx="5664403" cy="86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dro Orosko\Documents\CICLO ESCOLAR 2013-2014\ESPAÑOL\tablas de multiplic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3839" cy="645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80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475656" y="1997839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Una recta es una sucesión infinita de puntos, situados en una misma dirección.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Una recta tiene una sola dimensión: la longitud.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Las rectas se nombran mediante dos de sus puntos o por una letra minúscula.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Dos puntos determinan una recta.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691680" y="677887"/>
            <a:ext cx="15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Recta</a:t>
            </a:r>
            <a:endParaRPr lang="es-MX" sz="2400" b="1" dirty="0"/>
          </a:p>
        </p:txBody>
      </p:sp>
      <p:pic>
        <p:nvPicPr>
          <p:cNvPr id="6146" name="Picture 2" descr="Rec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389"/>
            <a:ext cx="190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0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488" y="78382"/>
            <a:ext cx="9252520" cy="6873187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43602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Clases de recta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57728" y="1052736"/>
            <a:ext cx="512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Secantes: </a:t>
            </a:r>
            <a:r>
              <a:rPr lang="es-MX" b="1" dirty="0"/>
              <a:t>Las rectas secantes se cortan en un punto.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540" y="157779"/>
            <a:ext cx="1584176" cy="154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857728" y="2204864"/>
            <a:ext cx="512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Paralelas: </a:t>
            </a:r>
            <a:r>
              <a:rPr lang="es-MX" b="1" dirty="0"/>
              <a:t>Las rectas paralelas no se cortan en </a:t>
            </a:r>
            <a:endParaRPr lang="es-MX" b="1" dirty="0" smtClean="0"/>
          </a:p>
          <a:p>
            <a:r>
              <a:rPr lang="es-MX" b="1" dirty="0" smtClean="0"/>
              <a:t>ningún </a:t>
            </a:r>
            <a:r>
              <a:rPr lang="es-MX" b="1" dirty="0"/>
              <a:t>punto.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4117" y="1844824"/>
            <a:ext cx="1594599" cy="14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755576" y="3692508"/>
            <a:ext cx="4978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Coincidentes: </a:t>
            </a:r>
            <a:r>
              <a:rPr lang="es-MX" b="1" dirty="0"/>
              <a:t>Dos rectas son coincidentes si todos </a:t>
            </a:r>
            <a:endParaRPr lang="es-MX" b="1" dirty="0" smtClean="0"/>
          </a:p>
          <a:p>
            <a:r>
              <a:rPr lang="es-MX" b="1" dirty="0" smtClean="0"/>
              <a:t>sus </a:t>
            </a:r>
            <a:r>
              <a:rPr lang="es-MX" b="1" dirty="0"/>
              <a:t>puntos son comunes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399" y="3429000"/>
            <a:ext cx="1632318" cy="143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852933" y="5123168"/>
            <a:ext cx="4926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/>
              <a:t>Perpendiculares: </a:t>
            </a:r>
            <a:r>
              <a:rPr lang="es-MX" b="1" dirty="0"/>
              <a:t>Dos rectas son perpendiculares </a:t>
            </a:r>
            <a:endParaRPr lang="es-MX" b="1" dirty="0" smtClean="0"/>
          </a:p>
          <a:p>
            <a:r>
              <a:rPr lang="es-MX" b="1" dirty="0" smtClean="0"/>
              <a:t>cuando</a:t>
            </a:r>
            <a:r>
              <a:rPr lang="es-MX" b="1" dirty="0"/>
              <a:t> al cortarse forman </a:t>
            </a:r>
            <a:r>
              <a:rPr lang="es-MX" b="1" dirty="0" smtClean="0"/>
              <a:t>cuatro</a:t>
            </a:r>
            <a:r>
              <a:rPr lang="es-MX" b="1" dirty="0"/>
              <a:t> ángulos iguales </a:t>
            </a:r>
            <a:endParaRPr lang="es-MX" b="1" dirty="0" smtClean="0"/>
          </a:p>
          <a:p>
            <a:r>
              <a:rPr lang="es-MX" b="1" dirty="0" smtClean="0"/>
              <a:t>de90º</a:t>
            </a:r>
            <a:r>
              <a:rPr lang="es-MX" b="1" dirty="0"/>
              <a:t>.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048" y="4941168"/>
            <a:ext cx="1641669" cy="159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373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pic>
        <p:nvPicPr>
          <p:cNvPr id="8194" name="Picture 2" descr="http://2.bp.blogspot.com/-2eJD9EVXl04/TqiF-tHhSwI/AAAAAAAAAHw/B0pthw13cKA/s200/segmento%2Bde%2Brecta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39636"/>
            <a:ext cx="4392488" cy="10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899592" y="1772816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Segmento de recta: si tomamos 2 puntos en una recta (T y S), el segmento de recta </a:t>
            </a:r>
            <a:r>
              <a:rPr lang="es-MX" sz="2000" dirty="0" smtClean="0">
                <a:solidFill>
                  <a:schemeClr val="bg1"/>
                </a:solidFill>
              </a:rPr>
              <a:t>será </a:t>
            </a:r>
            <a:r>
              <a:rPr lang="es-MX" sz="2000" dirty="0">
                <a:solidFill>
                  <a:schemeClr val="bg1"/>
                </a:solidFill>
              </a:rPr>
              <a:t>el conjunto de puntos comprendidos entre T y S.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  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/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 smtClean="0">
                <a:solidFill>
                  <a:schemeClr val="bg1"/>
                </a:solidFill>
              </a:rPr>
              <a:t>Se </a:t>
            </a:r>
            <a:r>
              <a:rPr lang="es-MX" sz="2000" dirty="0">
                <a:solidFill>
                  <a:schemeClr val="bg1"/>
                </a:solidFill>
              </a:rPr>
              <a:t>caracteriza por que :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Es una </a:t>
            </a:r>
            <a:r>
              <a:rPr lang="es-MX" sz="2000" dirty="0" smtClean="0">
                <a:solidFill>
                  <a:schemeClr val="bg1"/>
                </a:solidFill>
              </a:rPr>
              <a:t>porción </a:t>
            </a:r>
            <a:r>
              <a:rPr lang="es-MX" sz="2000" dirty="0">
                <a:solidFill>
                  <a:schemeClr val="bg1"/>
                </a:solidFill>
              </a:rPr>
              <a:t>o parte de una recta.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es la menor distancia posible entre dos puntos.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2000" dirty="0">
                <a:solidFill>
                  <a:schemeClr val="bg1"/>
                </a:solidFill>
              </a:rPr>
              <a:t>y por que tiene un principio y un final, por ende es </a:t>
            </a:r>
            <a:r>
              <a:rPr lang="es-MX" sz="2000" dirty="0" smtClean="0">
                <a:solidFill>
                  <a:schemeClr val="bg1"/>
                </a:solidFill>
              </a:rPr>
              <a:t>susceptible </a:t>
            </a:r>
            <a:r>
              <a:rPr lang="es-MX" sz="2000" dirty="0">
                <a:solidFill>
                  <a:schemeClr val="bg1"/>
                </a:solidFill>
              </a:rPr>
              <a:t>de ser medido.</a:t>
            </a:r>
          </a:p>
        </p:txBody>
      </p:sp>
    </p:spTree>
    <p:extLst>
      <p:ext uri="{BB962C8B-B14F-4D97-AF65-F5344CB8AC3E}">
        <p14:creationId xmlns:p14="http://schemas.microsoft.com/office/powerpoint/2010/main" xmlns="" val="33291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052736" y="1844824"/>
            <a:ext cx="5742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chemeClr val="bg1"/>
                </a:solidFill>
              </a:rPr>
              <a:t>S</a:t>
            </a:r>
            <a:r>
              <a:rPr lang="es-MX" b="1" dirty="0" smtClean="0">
                <a:solidFill>
                  <a:schemeClr val="bg1"/>
                </a:solidFill>
              </a:rPr>
              <a:t>e </a:t>
            </a:r>
            <a:r>
              <a:rPr lang="es-MX" b="1" dirty="0">
                <a:solidFill>
                  <a:schemeClr val="bg1"/>
                </a:solidFill>
              </a:rPr>
              <a:t>puede definir como una secuencia de instrucciones que representan un modelo de solución para determinado tipo de problemas. O bien como un conjunto de instrucciones que realizadas en orden conducen a obtener la solución de un problema. Por lo tanto podemos decir que es un conjunto ordenado y finito de pasos que nos permite solucionar un problema.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43608" y="62068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Un </a:t>
            </a:r>
            <a:r>
              <a:rPr lang="es-MX" sz="2400" b="1" dirty="0" smtClean="0"/>
              <a:t>Algoritmo es: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xmlns="" val="9193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1839882"/>
            <a:ext cx="82809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900" b="1" dirty="0">
                <a:solidFill>
                  <a:schemeClr val="bg1"/>
                </a:solidFill>
              </a:rPr>
              <a:t>El lenguaje que usamos en operaciones aritméticas en las que sólo intervienen números se llama lenguaje numérico.</a:t>
            </a:r>
          </a:p>
          <a:p>
            <a:pPr algn="just"/>
            <a:endParaRPr lang="es-MX" sz="1900" b="1" dirty="0">
              <a:solidFill>
                <a:schemeClr val="bg1"/>
              </a:solidFill>
            </a:endParaRPr>
          </a:p>
          <a:p>
            <a:pPr algn="just"/>
            <a:r>
              <a:rPr lang="es-MX" sz="1900" b="1" dirty="0">
                <a:solidFill>
                  <a:schemeClr val="bg1"/>
                </a:solidFill>
              </a:rPr>
              <a:t>En ocasiones empleamos letras para representar cualquier número desconocido, realizamos operaciones aritméticas con ellas e, incluso, las incluimos en expresiones matemáticas para poder calcular su valor numérico.</a:t>
            </a:r>
          </a:p>
          <a:p>
            <a:pPr algn="just"/>
            <a:endParaRPr lang="es-MX" sz="1900" b="1" dirty="0">
              <a:solidFill>
                <a:schemeClr val="bg1"/>
              </a:solidFill>
            </a:endParaRPr>
          </a:p>
          <a:p>
            <a:pPr algn="just"/>
            <a:r>
              <a:rPr lang="es-MX" sz="1900" b="1" dirty="0">
                <a:solidFill>
                  <a:schemeClr val="bg1"/>
                </a:solidFill>
              </a:rPr>
              <a:t>El lenguaje que utiliza letras en combinación con números y signos, y, además, las trata como números en operaciones y propiedades, se llama lenguaje algebraico.</a:t>
            </a:r>
          </a:p>
          <a:p>
            <a:pPr algn="just"/>
            <a:endParaRPr lang="es-MX" sz="1900" b="1" dirty="0">
              <a:solidFill>
                <a:schemeClr val="bg1"/>
              </a:solidFill>
            </a:endParaRPr>
          </a:p>
          <a:p>
            <a:pPr algn="just"/>
            <a:r>
              <a:rPr lang="es-MX" sz="1900" b="1" dirty="0">
                <a:solidFill>
                  <a:schemeClr val="bg1"/>
                </a:solidFill>
              </a:rPr>
              <a:t>La parte de las Matemáticas que estudia la relación entre números, letras y signos se llama </a:t>
            </a:r>
            <a:r>
              <a:rPr lang="es-MX" sz="1900" b="1" dirty="0" smtClean="0">
                <a:solidFill>
                  <a:schemeClr val="bg1"/>
                </a:solidFill>
              </a:rPr>
              <a:t>Álgebra.</a:t>
            </a:r>
            <a:endParaRPr lang="es-MX" sz="19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31640" y="908720"/>
            <a:ext cx="3178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/>
              <a:t>Lenguaje Algebraico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11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83568" y="764704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Expresiones algebraicas</a:t>
            </a:r>
          </a:p>
          <a:p>
            <a:pPr algn="just"/>
            <a:r>
              <a:rPr lang="es-MX" dirty="0"/>
              <a:t>Una </a:t>
            </a:r>
            <a:r>
              <a:rPr lang="es-MX" b="1" dirty="0"/>
              <a:t>expresión algebraica</a:t>
            </a:r>
            <a:r>
              <a:rPr lang="es-MX" dirty="0"/>
              <a:t> es un conjunto de números y letras que se combinan con los signos de las operaciones aritméticas. Una expresión algebraica se define como aquella que está constituida por </a:t>
            </a:r>
            <a:r>
              <a:rPr lang="es-MX" b="1" dirty="0"/>
              <a:t>coeficientes, exponentes</a:t>
            </a:r>
            <a:r>
              <a:rPr lang="es-MX" dirty="0"/>
              <a:t> y </a:t>
            </a:r>
            <a:r>
              <a:rPr lang="es-MX" b="1" dirty="0"/>
              <a:t>bases</a:t>
            </a:r>
            <a:r>
              <a:rPr lang="es-MX" dirty="0"/>
              <a:t>.</a:t>
            </a:r>
          </a:p>
          <a:p>
            <a:pPr algn="just"/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2442"/>
            <a:ext cx="4779344" cy="161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53932" y="4581128"/>
            <a:ext cx="7518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Coeficiente numérico: es la cantidad numérica o letra que se encuentra a la izquierda de la base, la cual indica la cantidad de veces que la base se debe sumar o restar dependiendo del signo que tenga.</a:t>
            </a:r>
          </a:p>
        </p:txBody>
      </p:sp>
    </p:spTree>
    <p:extLst>
      <p:ext uri="{BB962C8B-B14F-4D97-AF65-F5344CB8AC3E}">
        <p14:creationId xmlns:p14="http://schemas.microsoft.com/office/powerpoint/2010/main" xmlns="" val="17138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11560" y="611202"/>
            <a:ext cx="80648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                                                     RECTAS </a:t>
            </a:r>
            <a:r>
              <a:rPr lang="es-MX" b="1" dirty="0"/>
              <a:t>PERPENDICULARES, PARALELAS Y OBLICUAS</a:t>
            </a:r>
            <a:endParaRPr lang="es-MX" dirty="0"/>
          </a:p>
          <a:p>
            <a:r>
              <a:rPr lang="es-MX" dirty="0"/>
              <a:t> 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Rectas Perpendiculares: Dos rectas </a:t>
            </a:r>
            <a:r>
              <a:rPr lang="es-MX" sz="2000" dirty="0"/>
              <a:t>son perpendiculares cuando al </a:t>
            </a:r>
            <a:r>
              <a:rPr lang="es-MX" sz="2000" b="1" dirty="0">
                <a:solidFill>
                  <a:schemeClr val="bg1"/>
                </a:solidFill>
              </a:rPr>
              <a:t>cortarse forman cuatro ángulos iguales.</a:t>
            </a:r>
          </a:p>
        </p:txBody>
      </p:sp>
      <p:pic>
        <p:nvPicPr>
          <p:cNvPr id="6" name="5 Imagen" descr="http://jorge_cetis10.tripod.com.mx/imagenes/perpendiculares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420" y="2259098"/>
            <a:ext cx="1781175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839016" y="394685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</a:rPr>
              <a:t>Rectas Paralelas: Dos rectas son paralelas cuando no llegan a tener ningún punto en común, por más que se les prolongue.</a:t>
            </a:r>
          </a:p>
        </p:txBody>
      </p:sp>
      <p:pic>
        <p:nvPicPr>
          <p:cNvPr id="8" name="7 Imagen" descr="http://jorge_cetis10.tripod.com.mx/imagenes/paralelas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2789" y="4654738"/>
            <a:ext cx="2981325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1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65262"/>
            <a:ext cx="7344816" cy="1143000"/>
          </a:xfrm>
        </p:spPr>
        <p:txBody>
          <a:bodyPr>
            <a:normAutofit/>
          </a:bodyPr>
          <a:lstStyle/>
          <a:p>
            <a:endParaRPr lang="es-MX" sz="20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596459" y="421495"/>
            <a:ext cx="7333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Rectas Oblicuas</a:t>
            </a:r>
            <a:r>
              <a:rPr lang="es-MX" sz="2000" dirty="0"/>
              <a:t>: Dos rectas son oblicuas cuando al cortarse no son perpendiculares, es decir no forman cuatro ángulos iguales.</a:t>
            </a:r>
          </a:p>
        </p:txBody>
      </p:sp>
      <p:pic>
        <p:nvPicPr>
          <p:cNvPr id="6" name="5 Imagen" descr="http://jorge_cetis10.tripod.com.mx/imagenes/oblicuas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67138"/>
            <a:ext cx="410448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00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563888" y="692696"/>
            <a:ext cx="3146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/>
              <a:t>Tipos de ángulos</a:t>
            </a:r>
            <a:endParaRPr lang="es-MX" sz="3200" dirty="0"/>
          </a:p>
        </p:txBody>
      </p:sp>
      <p:pic>
        <p:nvPicPr>
          <p:cNvPr id="8" name="7 Imagen" descr="http://dagel94.files.wordpress.com/2012/06/angul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3282"/>
            <a:ext cx="7340322" cy="3159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4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80" y="-29146"/>
            <a:ext cx="8798991" cy="381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030669"/>
            <a:ext cx="80137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latin typeface="Comic Sans MS" pitchFamily="66" charset="0"/>
              </a:rPr>
              <a:t>Eje Temático: forma ,espacio y medida</a:t>
            </a:r>
            <a:br>
              <a:rPr lang="es-CL" dirty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>Tema: Figuras y cuerpos</a:t>
            </a:r>
            <a:br>
              <a:rPr lang="es-CL" dirty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>Contenido 4: Construcción de triángulos con base en ciertos datos.</a:t>
            </a:r>
            <a:br>
              <a:rPr lang="es-CL" dirty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>Análisis de las condiciones de posibilidad y unicidad en las construcciones</a:t>
            </a:r>
            <a:br>
              <a:rPr lang="es-CL" dirty="0">
                <a:latin typeface="Comic Sans MS" pitchFamily="66" charset="0"/>
              </a:rPr>
            </a:br>
            <a:r>
              <a:rPr lang="es-CL" dirty="0">
                <a:latin typeface="Comic Sans MS" pitchFamily="66" charset="0"/>
              </a:rPr>
              <a:t>   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52310" y="4149080"/>
            <a:ext cx="4444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L" sz="4400" b="1" dirty="0">
                <a:latin typeface="Comic Sans MS" pitchFamily="66" charset="0"/>
              </a:rPr>
              <a:t>TRIÁNGULOS </a:t>
            </a:r>
            <a:endParaRPr lang="es-MX" sz="4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052648" y="4349134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solidFill>
                  <a:schemeClr val="bg1">
                    <a:lumMod val="65000"/>
                  </a:schemeClr>
                </a:solidFill>
              </a:rPr>
              <a:t>Pag</a:t>
            </a:r>
            <a:r>
              <a:rPr lang="es-MX" b="1" dirty="0" smtClean="0">
                <a:solidFill>
                  <a:schemeClr val="bg1">
                    <a:lumMod val="65000"/>
                  </a:schemeClr>
                </a:solidFill>
              </a:rPr>
              <a:t>. 40</a:t>
            </a:r>
            <a:endParaRPr lang="es-MX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35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48"/>
    </mc:Choice>
    <mc:Fallback>
      <p:transition spd="slow" advTm="24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93" y="-603448"/>
            <a:ext cx="8929750" cy="7848872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915816" y="1412776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Número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Fracciones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Numero decimal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Ecuación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Operaciones básicas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Recta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Segmento de recta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Algoritmo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Lenguaje algebraico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Angulo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Graficas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Áreas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Perímetro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volumen</a:t>
            </a:r>
          </a:p>
        </p:txBody>
      </p:sp>
      <p:sp>
        <p:nvSpPr>
          <p:cNvPr id="3" name="2 Estrella de 5 puntas">
            <a:hlinkClick r:id="" action="ppaction://hlinkshowjump?jump=nextslide"/>
          </p:cNvPr>
          <p:cNvSpPr/>
          <p:nvPr/>
        </p:nvSpPr>
        <p:spPr>
          <a:xfrm>
            <a:off x="2555776" y="1412776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strella de 5 puntas">
            <a:hlinkClick r:id="rId3" action="ppaction://hlinksldjump"/>
          </p:cNvPr>
          <p:cNvSpPr/>
          <p:nvPr/>
        </p:nvSpPr>
        <p:spPr>
          <a:xfrm>
            <a:off x="2555776" y="1803874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strella de 5 puntas">
            <a:hlinkClick r:id="" action="ppaction://hlinkshowjump?jump=nextslide"/>
          </p:cNvPr>
          <p:cNvSpPr/>
          <p:nvPr/>
        </p:nvSpPr>
        <p:spPr>
          <a:xfrm>
            <a:off x="2566160" y="2091906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strella de 5 puntas">
            <a:hlinkClick r:id="" action="ppaction://hlinkshowjump?jump=nextslide"/>
          </p:cNvPr>
          <p:cNvSpPr/>
          <p:nvPr/>
        </p:nvSpPr>
        <p:spPr>
          <a:xfrm>
            <a:off x="2566160" y="2384681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strella de 5 puntas">
            <a:hlinkClick r:id="" action="ppaction://hlinkshowjump?jump=nextslide"/>
          </p:cNvPr>
          <p:cNvSpPr/>
          <p:nvPr/>
        </p:nvSpPr>
        <p:spPr>
          <a:xfrm>
            <a:off x="2578421" y="2677284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strella de 5 puntas">
            <a:hlinkClick r:id="" action="ppaction://hlinkshowjump?jump=nextslide"/>
          </p:cNvPr>
          <p:cNvSpPr/>
          <p:nvPr/>
        </p:nvSpPr>
        <p:spPr>
          <a:xfrm>
            <a:off x="2605430" y="2965316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strella de 5 puntas">
            <a:hlinkClick r:id="" action="ppaction://hlinkshowjump?jump=nextslide"/>
          </p:cNvPr>
          <p:cNvSpPr/>
          <p:nvPr/>
        </p:nvSpPr>
        <p:spPr>
          <a:xfrm>
            <a:off x="2605430" y="3289870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strella de 5 puntas">
            <a:hlinkClick r:id="" action="ppaction://hlinkshowjump?jump=nextslide"/>
          </p:cNvPr>
          <p:cNvSpPr/>
          <p:nvPr/>
        </p:nvSpPr>
        <p:spPr>
          <a:xfrm>
            <a:off x="2610839" y="3640138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strella de 5 puntas">
            <a:hlinkClick r:id="" action="ppaction://hlinkshowjump?jump=nextslide"/>
          </p:cNvPr>
          <p:cNvSpPr/>
          <p:nvPr/>
        </p:nvSpPr>
        <p:spPr>
          <a:xfrm>
            <a:off x="2610839" y="3928170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strella de 5 puntas">
            <a:hlinkClick r:id="" action="ppaction://hlinkshowjump?jump=nextslide"/>
          </p:cNvPr>
          <p:cNvSpPr/>
          <p:nvPr/>
        </p:nvSpPr>
        <p:spPr>
          <a:xfrm>
            <a:off x="2605430" y="4216202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strella de 5 puntas">
            <a:hlinkClick r:id="" action="ppaction://hlinkshowjump?jump=nextslide"/>
          </p:cNvPr>
          <p:cNvSpPr/>
          <p:nvPr/>
        </p:nvSpPr>
        <p:spPr>
          <a:xfrm>
            <a:off x="2605430" y="4515291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strella de 5 puntas">
            <a:hlinkClick r:id="" action="ppaction://hlinkshowjump?jump=nextslide"/>
          </p:cNvPr>
          <p:cNvSpPr/>
          <p:nvPr/>
        </p:nvSpPr>
        <p:spPr>
          <a:xfrm>
            <a:off x="2598002" y="4803323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strella de 5 puntas">
            <a:hlinkClick r:id="" action="ppaction://hlinkshowjump?jump=nextslide"/>
          </p:cNvPr>
          <p:cNvSpPr/>
          <p:nvPr/>
        </p:nvSpPr>
        <p:spPr>
          <a:xfrm>
            <a:off x="2614746" y="5085184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Estrella de 5 puntas">
            <a:hlinkClick r:id="" action="ppaction://hlinkshowjump?jump=nextslide"/>
          </p:cNvPr>
          <p:cNvSpPr/>
          <p:nvPr/>
        </p:nvSpPr>
        <p:spPr>
          <a:xfrm>
            <a:off x="2627784" y="5445224"/>
            <a:ext cx="360040" cy="28803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883" y="1066800"/>
            <a:ext cx="7344822" cy="5288271"/>
          </a:xfrm>
          <a:prstGeom prst="rect">
            <a:avLst/>
          </a:prstGeom>
          <a:noFill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5400"/>
              <a:t>Triángulo</a:t>
            </a:r>
            <a:r>
              <a:rPr lang="es-MX" sz="4800">
                <a:latin typeface="Dutch801 XBdIt BT" pitchFamily="18" charset="0"/>
              </a:rPr>
              <a:t>....</a:t>
            </a:r>
            <a:endParaRPr lang="es-ES" sz="4800">
              <a:latin typeface="Dutch801 XBdIt BT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24100" y="5748656"/>
            <a:ext cx="647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800" b="0" dirty="0"/>
              <a:t>Más que un polígono de tres</a:t>
            </a:r>
            <a:r>
              <a:rPr lang="es-MX" sz="2800" b="0" dirty="0">
                <a:latin typeface="Dutch801 XBdIt BT" pitchFamily="18" charset="0"/>
              </a:rPr>
              <a:t> </a:t>
            </a:r>
            <a:r>
              <a:rPr lang="es-MX" sz="2800" b="0" dirty="0"/>
              <a:t>lados...</a:t>
            </a:r>
            <a:endParaRPr lang="es-ES" sz="2800" b="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2860675" y="1988840"/>
            <a:ext cx="2016125" cy="18669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CL"/>
          </a:p>
        </p:txBody>
      </p:sp>
      <p:pic>
        <p:nvPicPr>
          <p:cNvPr id="9226" name="Picture 10" descr="BD05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19325"/>
            <a:ext cx="2667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66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64"/>
    </mc:Choice>
    <mc:Fallback>
      <p:transition spd="slow" advTm="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0" y="1590"/>
            <a:ext cx="9252520" cy="687318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487" y="188640"/>
            <a:ext cx="6265705" cy="70788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cs typeface="Arial" pitchFamily="34" charset="0"/>
              </a:rPr>
              <a:t>Postulado de existencia de un triángulo, llamado también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cs typeface="Arial" pitchFamily="34" charset="0"/>
              </a:rPr>
              <a:t>desigualdad triangular</a:t>
            </a:r>
            <a:r>
              <a:rPr lang="es-ES" sz="1400" b="0" dirty="0">
                <a:latin typeface="Times New Roman" pitchFamily="18" charset="0"/>
              </a:rPr>
              <a:t> </a:t>
            </a:r>
            <a:endParaRPr lang="es-ES" sz="2400" b="0" dirty="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2492375"/>
            <a:ext cx="68411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400" b="0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2400" b="0" dirty="0" smtClean="0">
                <a:cs typeface="Arial" pitchFamily="34" charset="0"/>
              </a:rPr>
              <a:t>Un </a:t>
            </a:r>
            <a:r>
              <a:rPr lang="es-ES" sz="2400" b="0" dirty="0">
                <a:cs typeface="Arial" pitchFamily="34" charset="0"/>
              </a:rPr>
              <a:t>triángulo queda determinado </a:t>
            </a:r>
            <a:r>
              <a:rPr lang="es-ES" sz="2400" b="0" dirty="0" smtClean="0">
                <a:cs typeface="Arial" pitchFamily="34" charset="0"/>
              </a:rPr>
              <a:t>cuando  </a:t>
            </a:r>
            <a:r>
              <a:rPr lang="es-ES" sz="2400" b="0" dirty="0">
                <a:cs typeface="Arial" pitchFamily="34" charset="0"/>
              </a:rPr>
              <a:t>ocurre que la suma de las medidas de dos de </a:t>
            </a:r>
            <a:r>
              <a:rPr lang="es-ES" sz="2400" b="0" dirty="0" smtClean="0">
                <a:cs typeface="Arial" pitchFamily="34" charset="0"/>
              </a:rPr>
              <a:t>sus  </a:t>
            </a:r>
            <a:r>
              <a:rPr lang="es-ES" sz="2400" b="0" dirty="0">
                <a:cs typeface="Arial" pitchFamily="34" charset="0"/>
              </a:rPr>
              <a:t>lados es siempre mayor que el tercer lado o </a:t>
            </a:r>
            <a:r>
              <a:rPr lang="es-ES" sz="2400" b="0" dirty="0" smtClean="0">
                <a:cs typeface="Arial" pitchFamily="34" charset="0"/>
              </a:rPr>
              <a:t>la  </a:t>
            </a:r>
            <a:r>
              <a:rPr lang="es-ES" sz="2400" b="0" dirty="0">
                <a:cs typeface="Arial" pitchFamily="34" charset="0"/>
              </a:rPr>
              <a:t>diferencia de las medidas de dos de sus lados </a:t>
            </a:r>
            <a:r>
              <a:rPr lang="es-ES" sz="2400" b="0" dirty="0" smtClean="0">
                <a:cs typeface="Arial" pitchFamily="34" charset="0"/>
              </a:rPr>
              <a:t>es  </a:t>
            </a:r>
            <a:r>
              <a:rPr lang="es-ES" sz="2400" b="0" dirty="0">
                <a:cs typeface="Arial" pitchFamily="34" charset="0"/>
              </a:rPr>
              <a:t>siempre menor que el tercer lado.</a:t>
            </a:r>
            <a:endParaRPr lang="es-ES" sz="2400" b="0" dirty="0">
              <a:cs typeface="Times New Roman" pitchFamily="18" charset="0"/>
            </a:endParaRPr>
          </a:p>
          <a:p>
            <a:pPr algn="just" eaLnBrk="0" hangingPunct="0"/>
            <a:endParaRPr lang="es-ES" sz="24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8357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40"/>
    </mc:Choice>
    <mc:Fallback>
      <p:transition spd="slow" advTm="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884" y="548680"/>
            <a:ext cx="9320883" cy="630932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491880" y="291505"/>
            <a:ext cx="5383833" cy="584775"/>
          </a:xfrm>
          <a:prstGeom prst="rect">
            <a:avLst/>
          </a:prstGeom>
          <a:solidFill>
            <a:schemeClr val="bg1"/>
          </a:solidFill>
          <a:ln w="57150" cmpd="thickThin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b="1" dirty="0">
                <a:cs typeface="Times New Roman" pitchFamily="18" charset="0"/>
              </a:rPr>
              <a:t>Clasificación  de triángulos</a:t>
            </a:r>
            <a:r>
              <a:rPr lang="es-ES" sz="2800" b="1" dirty="0"/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3890" y="112474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cs typeface="Arial" pitchFamily="34" charset="0"/>
              </a:rPr>
              <a:t>Los triángulos según la medida de sus lados pueden ser</a:t>
            </a:r>
            <a:r>
              <a:rPr lang="es-ES" sz="2800" b="1" dirty="0">
                <a:cs typeface="Arial" pitchFamily="34" charset="0"/>
              </a:rPr>
              <a:t>:</a:t>
            </a:r>
            <a:r>
              <a:rPr lang="es-ES" sz="2000" b="1" dirty="0">
                <a:latin typeface="Arial" pitchFamily="34" charset="0"/>
                <a:cs typeface="Arial" pitchFamily="34" charset="0"/>
              </a:rPr>
              <a:t> 	</a:t>
            </a:r>
            <a:endParaRPr lang="es-ES" sz="24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8200" y="306896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400" b="1" dirty="0">
                <a:cs typeface="Arial" pitchFamily="34" charset="0"/>
              </a:rPr>
              <a:t>Según sus ángulos internos los triángulos pueden ser:</a:t>
            </a:r>
            <a:endParaRPr lang="es-ES" sz="2800" b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067944" y="1700516"/>
            <a:ext cx="2314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s-MX" sz="2400" b="0" dirty="0">
                <a:cs typeface="Arial" pitchFamily="34" charset="0"/>
              </a:rPr>
              <a:t>E</a:t>
            </a:r>
            <a:r>
              <a:rPr lang="es-ES" sz="2400" b="0" dirty="0" err="1">
                <a:cs typeface="Arial" pitchFamily="34" charset="0"/>
              </a:rPr>
              <a:t>quilátero</a:t>
            </a:r>
            <a:r>
              <a:rPr lang="es-MX" sz="2400" b="0" dirty="0"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arenR"/>
            </a:pPr>
            <a:r>
              <a:rPr lang="es-ES" sz="2400" b="0" dirty="0">
                <a:cs typeface="Arial" pitchFamily="34" charset="0"/>
              </a:rPr>
              <a:t>Isósceles</a:t>
            </a:r>
            <a:r>
              <a:rPr lang="es-MX" sz="2400" b="0" dirty="0"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arenR"/>
            </a:pPr>
            <a:r>
              <a:rPr lang="es-MX" sz="2400" b="0" dirty="0">
                <a:cs typeface="Arial" pitchFamily="34" charset="0"/>
              </a:rPr>
              <a:t>E</a:t>
            </a:r>
            <a:r>
              <a:rPr lang="es-ES" sz="2400" b="0" dirty="0" err="1">
                <a:cs typeface="Arial" pitchFamily="34" charset="0"/>
              </a:rPr>
              <a:t>scalenos</a:t>
            </a:r>
            <a:r>
              <a:rPr lang="es-MX" sz="2400" b="0" dirty="0">
                <a:cs typeface="Arial" pitchFamily="34" charset="0"/>
              </a:rPr>
              <a:t>.</a:t>
            </a:r>
            <a:r>
              <a:rPr lang="es-ES" sz="1600" dirty="0">
                <a:latin typeface="Times New Roman" pitchFamily="18" charset="0"/>
              </a:rPr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91880" y="3682319"/>
            <a:ext cx="565211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s-MX" sz="2400" b="0" dirty="0">
                <a:cs typeface="Arial" pitchFamily="34" charset="0"/>
              </a:rPr>
              <a:t>A</a:t>
            </a:r>
            <a:r>
              <a:rPr lang="es-ES" sz="2400" b="0" dirty="0" err="1">
                <a:cs typeface="Arial" pitchFamily="34" charset="0"/>
              </a:rPr>
              <a:t>cutángulos</a:t>
            </a:r>
            <a:r>
              <a:rPr lang="es-ES" sz="2400" b="0" dirty="0">
                <a:cs typeface="Arial" pitchFamily="34" charset="0"/>
              </a:rPr>
              <a:t> (ángulos internos agudos)</a:t>
            </a:r>
            <a:r>
              <a:rPr lang="es-MX" sz="2400" b="0" dirty="0"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s-MX" sz="2400" b="0" dirty="0">
                <a:cs typeface="Arial" pitchFamily="34" charset="0"/>
              </a:rPr>
              <a:t>R</a:t>
            </a:r>
            <a:r>
              <a:rPr lang="es-ES" sz="2400" b="0" dirty="0" err="1">
                <a:cs typeface="Arial" pitchFamily="34" charset="0"/>
              </a:rPr>
              <a:t>ectángulos</a:t>
            </a:r>
            <a:r>
              <a:rPr lang="es-ES" sz="2400" b="0" dirty="0">
                <a:cs typeface="Arial" pitchFamily="34" charset="0"/>
              </a:rPr>
              <a:t> (un ángulo recto)</a:t>
            </a:r>
            <a:r>
              <a:rPr lang="es-MX" sz="2400" b="0" dirty="0"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s-MX" sz="2400" b="0" dirty="0">
                <a:cs typeface="Arial" pitchFamily="34" charset="0"/>
              </a:rPr>
              <a:t>O</a:t>
            </a:r>
            <a:r>
              <a:rPr lang="es-ES" sz="2400" b="0" dirty="0" err="1">
                <a:cs typeface="Arial" pitchFamily="34" charset="0"/>
              </a:rPr>
              <a:t>btusángulos</a:t>
            </a:r>
            <a:r>
              <a:rPr lang="es-ES" sz="2400" b="0" dirty="0">
                <a:cs typeface="Arial" pitchFamily="34" charset="0"/>
              </a:rPr>
              <a:t> (un ángulo obtuso).</a:t>
            </a:r>
            <a:endParaRPr lang="es-ES" sz="2400" b="0" dirty="0">
              <a:cs typeface="Times New Roman" pitchFamily="18" charset="0"/>
            </a:endParaRPr>
          </a:p>
          <a:p>
            <a:pPr marL="457200" indent="-457200" eaLnBrk="0" hangingPunct="0">
              <a:spcBef>
                <a:spcPct val="50000"/>
              </a:spcBef>
            </a:pPr>
            <a:r>
              <a:rPr lang="es-ES" sz="1200" b="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8832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92"/>
    </mc:Choice>
    <mc:Fallback>
      <p:transition spd="slow" advTm="16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utoUpdateAnimBg="0"/>
      <p:bldP spid="13316" grpId="0" autoUpdateAnimBg="0"/>
      <p:bldP spid="13317" grpId="0" autoUpdateAnimBg="0"/>
      <p:bldP spid="133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0" y="1590"/>
            <a:ext cx="9252520" cy="6873187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5707" y="206375"/>
            <a:ext cx="77724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MX" b="1" dirty="0" smtClean="0">
                <a:latin typeface="Chevara" pitchFamily="2" charset="0"/>
              </a:rPr>
              <a:t>Triángulo isósceles</a:t>
            </a:r>
            <a:endParaRPr lang="es-ES" b="1" dirty="0" smtClean="0">
              <a:latin typeface="Chevara" pitchFamily="2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5536" y="1862630"/>
            <a:ext cx="5193772" cy="49688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MX" sz="2800" b="1" u="sng" dirty="0" smtClean="0">
                <a:solidFill>
                  <a:schemeClr val="bg1"/>
                </a:solidFill>
                <a:latin typeface="Comic Sans MS" pitchFamily="66" charset="0"/>
              </a:rPr>
              <a:t>Isósceles</a:t>
            </a:r>
            <a:r>
              <a:rPr lang="es-MX" sz="2800" b="1" dirty="0" smtClean="0">
                <a:solidFill>
                  <a:schemeClr val="bg1"/>
                </a:solidFill>
                <a:latin typeface="Comic Sans MS" pitchFamily="66" charset="0"/>
              </a:rPr>
              <a:t>: se denomina al triángulo que posee dos lados iguales (AC y BC) y uno desigual, este se llama base (AB) y son los ángulos que se encuentran en sus extremos los idénticos. (ángulos a y b)</a:t>
            </a:r>
            <a:endParaRPr lang="es-ES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5119648" y="1120775"/>
            <a:ext cx="3671887" cy="4746625"/>
            <a:chOff x="912" y="912"/>
            <a:chExt cx="2064" cy="2990"/>
          </a:xfrm>
        </p:grpSpPr>
        <p:grpSp>
          <p:nvGrpSpPr>
            <p:cNvPr id="18446" name="Group 14"/>
            <p:cNvGrpSpPr>
              <a:grpSpLocks/>
            </p:cNvGrpSpPr>
            <p:nvPr/>
          </p:nvGrpSpPr>
          <p:grpSpPr bwMode="auto">
            <a:xfrm>
              <a:off x="912" y="912"/>
              <a:ext cx="2064" cy="2990"/>
              <a:chOff x="912" y="912"/>
              <a:chExt cx="2064" cy="2990"/>
            </a:xfrm>
          </p:grpSpPr>
          <p:sp>
            <p:nvSpPr>
              <p:cNvPr id="18449" name="Arc 15"/>
              <p:cNvSpPr>
                <a:spLocks/>
              </p:cNvSpPr>
              <p:nvPr/>
            </p:nvSpPr>
            <p:spPr bwMode="auto">
              <a:xfrm>
                <a:off x="912" y="3219"/>
                <a:ext cx="528" cy="683"/>
              </a:xfrm>
              <a:custGeom>
                <a:avLst/>
                <a:gdLst>
                  <a:gd name="T0" fmla="*/ 1 w 21600"/>
                  <a:gd name="T1" fmla="*/ 0 h 21946"/>
                  <a:gd name="T2" fmla="*/ 13 w 21600"/>
                  <a:gd name="T3" fmla="*/ 21 h 21946"/>
                  <a:gd name="T4" fmla="*/ 0 w 21600"/>
                  <a:gd name="T5" fmla="*/ 21 h 219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6"/>
                  <a:gd name="T11" fmla="*/ 21600 w 21600"/>
                  <a:gd name="T12" fmla="*/ 21946 h 219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6" fill="none" extrusionOk="0">
                    <a:moveTo>
                      <a:pt x="1614" y="0"/>
                    </a:moveTo>
                    <a:cubicBezTo>
                      <a:pt x="12886" y="845"/>
                      <a:pt x="21600" y="10237"/>
                      <a:pt x="21600" y="21540"/>
                    </a:cubicBezTo>
                    <a:cubicBezTo>
                      <a:pt x="21600" y="21675"/>
                      <a:pt x="21598" y="21810"/>
                      <a:pt x="21596" y="21946"/>
                    </a:cubicBezTo>
                  </a:path>
                  <a:path w="21600" h="21946" stroke="0" extrusionOk="0">
                    <a:moveTo>
                      <a:pt x="1614" y="0"/>
                    </a:moveTo>
                    <a:cubicBezTo>
                      <a:pt x="12886" y="845"/>
                      <a:pt x="21600" y="10237"/>
                      <a:pt x="21600" y="21540"/>
                    </a:cubicBezTo>
                    <a:cubicBezTo>
                      <a:pt x="21600" y="21675"/>
                      <a:pt x="21598" y="21810"/>
                      <a:pt x="21596" y="21946"/>
                    </a:cubicBezTo>
                    <a:lnTo>
                      <a:pt x="0" y="2154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0" name="Arc 16"/>
              <p:cNvSpPr>
                <a:spLocks/>
              </p:cNvSpPr>
              <p:nvPr/>
            </p:nvSpPr>
            <p:spPr bwMode="auto">
              <a:xfrm flipH="1">
                <a:off x="2112" y="3216"/>
                <a:ext cx="480" cy="576"/>
              </a:xfrm>
              <a:custGeom>
                <a:avLst/>
                <a:gdLst>
                  <a:gd name="T0" fmla="*/ 0 w 21600"/>
                  <a:gd name="T1" fmla="*/ 0 h 21600"/>
                  <a:gd name="T2" fmla="*/ 11 w 21600"/>
                  <a:gd name="T3" fmla="*/ 15 h 21600"/>
                  <a:gd name="T4" fmla="*/ 0 w 21600"/>
                  <a:gd name="T5" fmla="*/ 1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1" name="AutoShape 17"/>
              <p:cNvSpPr>
                <a:spLocks noChangeArrowheads="1"/>
              </p:cNvSpPr>
              <p:nvPr/>
            </p:nvSpPr>
            <p:spPr bwMode="auto">
              <a:xfrm>
                <a:off x="1248" y="1536"/>
                <a:ext cx="1440" cy="1728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2" name="AutoShape 18"/>
              <p:cNvSpPr>
                <a:spLocks noChangeArrowheads="1"/>
              </p:cNvSpPr>
              <p:nvPr/>
            </p:nvSpPr>
            <p:spPr bwMode="auto">
              <a:xfrm>
                <a:off x="1248" y="1248"/>
                <a:ext cx="1488" cy="235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4300FE"/>
                  </a:gs>
                  <a:gs pos="100000">
                    <a:srgbClr val="1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3" name="Text Box 19"/>
              <p:cNvSpPr txBox="1">
                <a:spLocks noChangeArrowheads="1"/>
              </p:cNvSpPr>
              <p:nvPr/>
            </p:nvSpPr>
            <p:spPr bwMode="auto">
              <a:xfrm>
                <a:off x="1056" y="345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A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18454" name="Text Box 20"/>
              <p:cNvSpPr txBox="1">
                <a:spLocks noChangeArrowheads="1"/>
              </p:cNvSpPr>
              <p:nvPr/>
            </p:nvSpPr>
            <p:spPr bwMode="auto">
              <a:xfrm>
                <a:off x="2736" y="34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B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18455" name="Text Box 21"/>
              <p:cNvSpPr txBox="1">
                <a:spLocks noChangeArrowheads="1"/>
              </p:cNvSpPr>
              <p:nvPr/>
            </p:nvSpPr>
            <p:spPr bwMode="auto">
              <a:xfrm>
                <a:off x="1824" y="912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 dirty="0">
                    <a:latin typeface="Times New Roman" pitchFamily="18" charset="0"/>
                  </a:rPr>
                  <a:t>C</a:t>
                </a:r>
                <a:endParaRPr lang="es-ES" sz="2400" b="0" dirty="0">
                  <a:latin typeface="Times New Roman" pitchFamily="18" charset="0"/>
                </a:endParaRPr>
              </a:p>
            </p:txBody>
          </p:sp>
          <p:sp>
            <p:nvSpPr>
              <p:cNvPr id="18456" name="Arc 22"/>
              <p:cNvSpPr>
                <a:spLocks/>
              </p:cNvSpPr>
              <p:nvPr/>
            </p:nvSpPr>
            <p:spPr bwMode="auto">
              <a:xfrm>
                <a:off x="1248" y="3120"/>
                <a:ext cx="432" cy="528"/>
              </a:xfrm>
              <a:custGeom>
                <a:avLst/>
                <a:gdLst>
                  <a:gd name="T0" fmla="*/ 0 w 21600"/>
                  <a:gd name="T1" fmla="*/ 0 h 21600"/>
                  <a:gd name="T2" fmla="*/ 9 w 21600"/>
                  <a:gd name="T3" fmla="*/ 13 h 21600"/>
                  <a:gd name="T4" fmla="*/ 0 w 21600"/>
                  <a:gd name="T5" fmla="*/ 1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7" name="Arc 23"/>
              <p:cNvSpPr>
                <a:spLocks/>
              </p:cNvSpPr>
              <p:nvPr/>
            </p:nvSpPr>
            <p:spPr bwMode="auto">
              <a:xfrm flipH="1">
                <a:off x="2256" y="3120"/>
                <a:ext cx="528" cy="576"/>
              </a:xfrm>
              <a:custGeom>
                <a:avLst/>
                <a:gdLst>
                  <a:gd name="T0" fmla="*/ 0 w 21600"/>
                  <a:gd name="T1" fmla="*/ 0 h 21600"/>
                  <a:gd name="T2" fmla="*/ 13 w 21600"/>
                  <a:gd name="T3" fmla="*/ 15 h 21600"/>
                  <a:gd name="T4" fmla="*/ 0 w 21600"/>
                  <a:gd name="T5" fmla="*/ 1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8458" name="Text Box 24"/>
              <p:cNvSpPr txBox="1">
                <a:spLocks noChangeArrowheads="1"/>
              </p:cNvSpPr>
              <p:nvPr/>
            </p:nvSpPr>
            <p:spPr bwMode="auto">
              <a:xfrm>
                <a:off x="1344" y="3264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  <a:endParaRPr lang="es-ES" sz="2400" b="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9" name="Text Box 25"/>
              <p:cNvSpPr txBox="1">
                <a:spLocks noChangeArrowheads="1"/>
              </p:cNvSpPr>
              <p:nvPr/>
            </p:nvSpPr>
            <p:spPr bwMode="auto">
              <a:xfrm>
                <a:off x="2496" y="3264"/>
                <a:ext cx="1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18460" name="Text Box 26"/>
              <p:cNvSpPr txBox="1">
                <a:spLocks noChangeArrowheads="1"/>
              </p:cNvSpPr>
              <p:nvPr/>
            </p:nvSpPr>
            <p:spPr bwMode="auto">
              <a:xfrm>
                <a:off x="2448" y="3264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es-ES" sz="2400" b="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8447" name="Arc 27"/>
            <p:cNvSpPr>
              <a:spLocks/>
            </p:cNvSpPr>
            <p:nvPr/>
          </p:nvSpPr>
          <p:spPr bwMode="auto">
            <a:xfrm flipV="1">
              <a:off x="1645" y="1390"/>
              <a:ext cx="705" cy="386"/>
            </a:xfrm>
            <a:custGeom>
              <a:avLst/>
              <a:gdLst>
                <a:gd name="T0" fmla="*/ 0 w 33380"/>
                <a:gd name="T1" fmla="*/ 2 h 21600"/>
                <a:gd name="T2" fmla="*/ 15 w 33380"/>
                <a:gd name="T3" fmla="*/ 3 h 21600"/>
                <a:gd name="T4" fmla="*/ 7 w 33380"/>
                <a:gd name="T5" fmla="*/ 7 h 21600"/>
                <a:gd name="T6" fmla="*/ 0 60000 65536"/>
                <a:gd name="T7" fmla="*/ 0 60000 65536"/>
                <a:gd name="T8" fmla="*/ 0 60000 65536"/>
                <a:gd name="T9" fmla="*/ 0 w 33380"/>
                <a:gd name="T10" fmla="*/ 0 h 21600"/>
                <a:gd name="T11" fmla="*/ 33380 w 333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80" h="21600" fill="none" extrusionOk="0">
                  <a:moveTo>
                    <a:pt x="0" y="7564"/>
                  </a:moveTo>
                  <a:cubicBezTo>
                    <a:pt x="4103" y="2763"/>
                    <a:pt x="10102" y="-1"/>
                    <a:pt x="16418" y="0"/>
                  </a:cubicBezTo>
                  <a:cubicBezTo>
                    <a:pt x="23033" y="0"/>
                    <a:pt x="29283" y="3031"/>
                    <a:pt x="33379" y="8226"/>
                  </a:cubicBezTo>
                </a:path>
                <a:path w="33380" h="21600" stroke="0" extrusionOk="0">
                  <a:moveTo>
                    <a:pt x="0" y="7564"/>
                  </a:moveTo>
                  <a:cubicBezTo>
                    <a:pt x="4103" y="2763"/>
                    <a:pt x="10102" y="-1"/>
                    <a:pt x="16418" y="0"/>
                  </a:cubicBezTo>
                  <a:cubicBezTo>
                    <a:pt x="23033" y="0"/>
                    <a:pt x="29283" y="3031"/>
                    <a:pt x="33379" y="8226"/>
                  </a:cubicBezTo>
                  <a:lnTo>
                    <a:pt x="16418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48" name="Text Box 28"/>
            <p:cNvSpPr txBox="1">
              <a:spLocks noChangeArrowheads="1"/>
            </p:cNvSpPr>
            <p:nvPr/>
          </p:nvSpPr>
          <p:spPr bwMode="auto">
            <a:xfrm>
              <a:off x="1920" y="1488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" sz="2400" b="0" dirty="0" smtClean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  <a:endParaRPr lang="es-ES" sz="2400" b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145945947"/>
      </p:ext>
    </p:extLst>
  </p:cSld>
  <p:clrMapOvr>
    <a:masterClrMapping/>
  </p:clrMapOvr>
  <p:transition advTm="5952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884" y="548680"/>
            <a:ext cx="9320883" cy="630932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es-MX" sz="4800" b="1" dirty="0" smtClean="0">
                <a:latin typeface="Chevara" pitchFamily="2" charset="0"/>
              </a:rPr>
              <a:t>Triángulo equilátero</a:t>
            </a:r>
            <a:endParaRPr lang="es-ES" sz="5400" b="1" dirty="0" smtClean="0">
              <a:latin typeface="Dutch801 XBdIt BT" pitchFamily="18" charset="0"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82953" y="2381921"/>
            <a:ext cx="4416907" cy="4114800"/>
          </a:xfrm>
        </p:spPr>
        <p:txBody>
          <a:bodyPr/>
          <a:lstStyle/>
          <a:p>
            <a:pPr algn="just" eaLnBrk="1" hangingPunct="1"/>
            <a:r>
              <a:rPr lang="es-MX" sz="2800" b="1" dirty="0" smtClean="0">
                <a:effectLst/>
                <a:latin typeface="Comic Sans MS" pitchFamily="66" charset="0"/>
              </a:rPr>
              <a:t>Equilátero: </a:t>
            </a:r>
            <a:r>
              <a:rPr lang="es-MX" sz="2800" dirty="0" smtClean="0">
                <a:effectLst/>
                <a:latin typeface="Comic Sans MS" pitchFamily="66" charset="0"/>
              </a:rPr>
              <a:t>es el único triángulo regular; o sea tiene sus tres lados iguales y por ende sus tres ángulos miden lo mismo (60° cada uno). </a:t>
            </a:r>
            <a:endParaRPr lang="es-ES" sz="2800" dirty="0" smtClean="0">
              <a:effectLst/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7716" y="1307230"/>
            <a:ext cx="4343400" cy="4365625"/>
            <a:chOff x="3504" y="912"/>
            <a:chExt cx="2208" cy="2895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3504" y="912"/>
              <a:ext cx="2208" cy="2895"/>
              <a:chOff x="3504" y="912"/>
              <a:chExt cx="2208" cy="2895"/>
            </a:xfrm>
          </p:grpSpPr>
          <p:sp>
            <p:nvSpPr>
              <p:cNvPr id="19468" name="AutoShape 6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776" cy="2304"/>
              </a:xfrm>
              <a:prstGeom prst="flowChartExtra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9469" name="Text Box 7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40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A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19470" name="Text Box 8"/>
              <p:cNvSpPr txBox="1">
                <a:spLocks noChangeArrowheads="1"/>
              </p:cNvSpPr>
              <p:nvPr/>
            </p:nvSpPr>
            <p:spPr bwMode="auto">
              <a:xfrm>
                <a:off x="5472" y="3504"/>
                <a:ext cx="240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B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19471" name="Text Box 9"/>
              <p:cNvSpPr txBox="1">
                <a:spLocks noChangeArrowheads="1"/>
              </p:cNvSpPr>
              <p:nvPr/>
            </p:nvSpPr>
            <p:spPr bwMode="auto">
              <a:xfrm>
                <a:off x="4464" y="912"/>
                <a:ext cx="240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C</a:t>
                </a:r>
                <a:endParaRPr lang="es-ES" sz="2400" b="0">
                  <a:latin typeface="Times New Roman" pitchFamily="18" charset="0"/>
                </a:endParaRPr>
              </a:p>
            </p:txBody>
          </p:sp>
        </p:grpSp>
        <p:sp>
          <p:nvSpPr>
            <p:cNvPr id="19462" name="Arc 10"/>
            <p:cNvSpPr>
              <a:spLocks/>
            </p:cNvSpPr>
            <p:nvPr/>
          </p:nvSpPr>
          <p:spPr bwMode="auto">
            <a:xfrm>
              <a:off x="3607" y="2933"/>
              <a:ext cx="617" cy="811"/>
            </a:xfrm>
            <a:custGeom>
              <a:avLst/>
              <a:gdLst>
                <a:gd name="T0" fmla="*/ 6 w 21356"/>
                <a:gd name="T1" fmla="*/ 0 h 20280"/>
                <a:gd name="T2" fmla="*/ 18 w 21356"/>
                <a:gd name="T3" fmla="*/ 27 h 20280"/>
                <a:gd name="T4" fmla="*/ 0 w 21356"/>
                <a:gd name="T5" fmla="*/ 32 h 20280"/>
                <a:gd name="T6" fmla="*/ 0 60000 65536"/>
                <a:gd name="T7" fmla="*/ 0 60000 65536"/>
                <a:gd name="T8" fmla="*/ 0 60000 65536"/>
                <a:gd name="T9" fmla="*/ 0 w 21356"/>
                <a:gd name="T10" fmla="*/ 0 h 20280"/>
                <a:gd name="T11" fmla="*/ 21356 w 21356"/>
                <a:gd name="T12" fmla="*/ 20280 h 20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6" h="20280" fill="none" extrusionOk="0">
                  <a:moveTo>
                    <a:pt x="7435" y="0"/>
                  </a:moveTo>
                  <a:cubicBezTo>
                    <a:pt x="14838" y="2714"/>
                    <a:pt x="20173" y="9246"/>
                    <a:pt x="21355" y="17041"/>
                  </a:cubicBezTo>
                </a:path>
                <a:path w="21356" h="20280" stroke="0" extrusionOk="0">
                  <a:moveTo>
                    <a:pt x="7435" y="0"/>
                  </a:moveTo>
                  <a:cubicBezTo>
                    <a:pt x="14838" y="2714"/>
                    <a:pt x="20173" y="9246"/>
                    <a:pt x="21355" y="17041"/>
                  </a:cubicBezTo>
                  <a:lnTo>
                    <a:pt x="0" y="202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463" name="Text Box 11"/>
            <p:cNvSpPr txBox="1">
              <a:spLocks noChangeArrowheads="1"/>
            </p:cNvSpPr>
            <p:nvPr/>
          </p:nvSpPr>
          <p:spPr bwMode="auto">
            <a:xfrm>
              <a:off x="3648" y="3264"/>
              <a:ext cx="62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 dirty="0">
                  <a:solidFill>
                    <a:schemeClr val="bg1"/>
                  </a:solidFill>
                  <a:latin typeface="Times New Roman" pitchFamily="18" charset="0"/>
                </a:rPr>
                <a:t>60°</a:t>
              </a:r>
              <a:endParaRPr lang="es-ES" sz="2400" b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64" name="Arc 12"/>
            <p:cNvSpPr>
              <a:spLocks/>
            </p:cNvSpPr>
            <p:nvPr/>
          </p:nvSpPr>
          <p:spPr bwMode="auto">
            <a:xfrm flipH="1">
              <a:off x="4994" y="2989"/>
              <a:ext cx="478" cy="755"/>
            </a:xfrm>
            <a:custGeom>
              <a:avLst/>
              <a:gdLst>
                <a:gd name="T0" fmla="*/ 2 w 21500"/>
                <a:gd name="T1" fmla="*/ 0 h 21232"/>
                <a:gd name="T2" fmla="*/ 11 w 21500"/>
                <a:gd name="T3" fmla="*/ 24 h 21232"/>
                <a:gd name="T4" fmla="*/ 0 w 21500"/>
                <a:gd name="T5" fmla="*/ 27 h 21232"/>
                <a:gd name="T6" fmla="*/ 0 60000 65536"/>
                <a:gd name="T7" fmla="*/ 0 60000 65536"/>
                <a:gd name="T8" fmla="*/ 0 60000 65536"/>
                <a:gd name="T9" fmla="*/ 0 w 21500"/>
                <a:gd name="T10" fmla="*/ 0 h 21232"/>
                <a:gd name="T11" fmla="*/ 21500 w 21500"/>
                <a:gd name="T12" fmla="*/ 21232 h 212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0" h="21232" fill="none" extrusionOk="0">
                  <a:moveTo>
                    <a:pt x="3970" y="-1"/>
                  </a:moveTo>
                  <a:cubicBezTo>
                    <a:pt x="13428" y="1768"/>
                    <a:pt x="20576" y="9580"/>
                    <a:pt x="21500" y="19158"/>
                  </a:cubicBezTo>
                </a:path>
                <a:path w="21500" h="21232" stroke="0" extrusionOk="0">
                  <a:moveTo>
                    <a:pt x="3970" y="-1"/>
                  </a:moveTo>
                  <a:cubicBezTo>
                    <a:pt x="13428" y="1768"/>
                    <a:pt x="20576" y="9580"/>
                    <a:pt x="21500" y="19158"/>
                  </a:cubicBezTo>
                  <a:lnTo>
                    <a:pt x="0" y="2123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465" name="Text Box 13"/>
            <p:cNvSpPr txBox="1">
              <a:spLocks noChangeArrowheads="1"/>
            </p:cNvSpPr>
            <p:nvPr/>
          </p:nvSpPr>
          <p:spPr bwMode="auto">
            <a:xfrm>
              <a:off x="4992" y="3264"/>
              <a:ext cx="480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 dirty="0">
                  <a:solidFill>
                    <a:schemeClr val="bg1"/>
                  </a:solidFill>
                  <a:latin typeface="Times New Roman" pitchFamily="18" charset="0"/>
                </a:rPr>
                <a:t>60°</a:t>
              </a:r>
              <a:endParaRPr lang="es-ES" sz="2400" b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66" name="Arc 14"/>
            <p:cNvSpPr>
              <a:spLocks/>
            </p:cNvSpPr>
            <p:nvPr/>
          </p:nvSpPr>
          <p:spPr bwMode="auto">
            <a:xfrm flipV="1">
              <a:off x="4309" y="1573"/>
              <a:ext cx="568" cy="252"/>
            </a:xfrm>
            <a:custGeom>
              <a:avLst/>
              <a:gdLst>
                <a:gd name="T0" fmla="*/ 0 w 39302"/>
                <a:gd name="T1" fmla="*/ 2 h 21600"/>
                <a:gd name="T2" fmla="*/ 8 w 39302"/>
                <a:gd name="T3" fmla="*/ 2 h 21600"/>
                <a:gd name="T4" fmla="*/ 4 w 39302"/>
                <a:gd name="T5" fmla="*/ 3 h 21600"/>
                <a:gd name="T6" fmla="*/ 0 60000 65536"/>
                <a:gd name="T7" fmla="*/ 0 60000 65536"/>
                <a:gd name="T8" fmla="*/ 0 60000 65536"/>
                <a:gd name="T9" fmla="*/ 0 w 39302"/>
                <a:gd name="T10" fmla="*/ 0 h 21600"/>
                <a:gd name="T11" fmla="*/ 39302 w 3930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302" h="21600" fill="none" extrusionOk="0">
                  <a:moveTo>
                    <a:pt x="-1" y="11355"/>
                  </a:moveTo>
                  <a:cubicBezTo>
                    <a:pt x="3767" y="4361"/>
                    <a:pt x="11071" y="-1"/>
                    <a:pt x="19016" y="0"/>
                  </a:cubicBezTo>
                  <a:cubicBezTo>
                    <a:pt x="28084" y="0"/>
                    <a:pt x="36187" y="5664"/>
                    <a:pt x="39301" y="14181"/>
                  </a:cubicBezTo>
                </a:path>
                <a:path w="39302" h="21600" stroke="0" extrusionOk="0">
                  <a:moveTo>
                    <a:pt x="-1" y="11355"/>
                  </a:moveTo>
                  <a:cubicBezTo>
                    <a:pt x="3767" y="4361"/>
                    <a:pt x="11071" y="-1"/>
                    <a:pt x="19016" y="0"/>
                  </a:cubicBezTo>
                  <a:cubicBezTo>
                    <a:pt x="28084" y="0"/>
                    <a:pt x="36187" y="5664"/>
                    <a:pt x="39301" y="14181"/>
                  </a:cubicBezTo>
                  <a:lnTo>
                    <a:pt x="1901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9467" name="Text Box 15"/>
            <p:cNvSpPr txBox="1">
              <a:spLocks noChangeArrowheads="1"/>
            </p:cNvSpPr>
            <p:nvPr/>
          </p:nvSpPr>
          <p:spPr bwMode="auto">
            <a:xfrm>
              <a:off x="4368" y="1536"/>
              <a:ext cx="432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 dirty="0">
                  <a:solidFill>
                    <a:schemeClr val="bg1"/>
                  </a:solidFill>
                  <a:latin typeface="Times New Roman" pitchFamily="18" charset="0"/>
                </a:rPr>
                <a:t>60°</a:t>
              </a:r>
              <a:endParaRPr lang="es-ES" sz="2400" b="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329003230"/>
      </p:ext>
    </p:extLst>
  </p:cSld>
  <p:clrMapOvr>
    <a:masterClrMapping/>
  </p:clrMapOvr>
  <p:transition advTm="616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0" y="1590"/>
            <a:ext cx="9252520" cy="6873187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4612" y="188640"/>
            <a:ext cx="8385175" cy="14319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MX" b="1" dirty="0" smtClean="0">
                <a:latin typeface="Chevara" pitchFamily="2" charset="0"/>
              </a:rPr>
              <a:t>Triángulo escaleno.</a:t>
            </a:r>
            <a:endParaRPr lang="es-ES" b="1" dirty="0" smtClean="0">
              <a:latin typeface="Chevara" pitchFamily="2" charset="0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79512" y="2239099"/>
            <a:ext cx="4320480" cy="4191000"/>
          </a:xfrm>
        </p:spPr>
        <p:txBody>
          <a:bodyPr/>
          <a:lstStyle/>
          <a:p>
            <a:pPr algn="just" eaLnBrk="1" hangingPunct="1"/>
            <a:r>
              <a:rPr lang="es-MX" sz="2800" u="sng" dirty="0" smtClean="0">
                <a:effectLst/>
                <a:latin typeface="Comic Sans MS" pitchFamily="66" charset="0"/>
              </a:rPr>
              <a:t>Escaleno: </a:t>
            </a:r>
            <a:r>
              <a:rPr lang="es-MX" sz="2800" dirty="0" smtClean="0">
                <a:effectLst/>
                <a:latin typeface="Comic Sans MS" pitchFamily="66" charset="0"/>
              </a:rPr>
              <a:t>se denomina al triángulo que posee sus tres lados diferentes y por ende, sus ángulos también lo son.</a:t>
            </a:r>
            <a:endParaRPr lang="es-ES" sz="2800" u="sng" dirty="0" smtClean="0">
              <a:effectLst/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37838" y="1134199"/>
            <a:ext cx="3886200" cy="3429000"/>
            <a:chOff x="720" y="1392"/>
            <a:chExt cx="2448" cy="2160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720" y="3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A</a:t>
              </a:r>
              <a:endParaRPr lang="es-ES" sz="2400" b="0">
                <a:latin typeface="Times New Roman" pitchFamily="18" charset="0"/>
              </a:endParaRPr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008" y="1392"/>
              <a:ext cx="2160" cy="2160"/>
              <a:chOff x="1008" y="1392"/>
              <a:chExt cx="2160" cy="2160"/>
            </a:xfrm>
          </p:grpSpPr>
          <p:sp>
            <p:nvSpPr>
              <p:cNvPr id="20487" name="AutoShape 7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1968" cy="1680"/>
              </a:xfrm>
              <a:prstGeom prst="triangle">
                <a:avLst>
                  <a:gd name="adj" fmla="val 77264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B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20489" name="Text Box 9"/>
              <p:cNvSpPr txBox="1">
                <a:spLocks noChangeArrowheads="1"/>
              </p:cNvSpPr>
              <p:nvPr/>
            </p:nvSpPr>
            <p:spPr bwMode="auto">
              <a:xfrm>
                <a:off x="2352" y="139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latin typeface="Times New Roman" pitchFamily="18" charset="0"/>
                  </a:rPr>
                  <a:t>C</a:t>
                </a:r>
                <a:endParaRPr lang="es-ES" sz="2400" b="0">
                  <a:latin typeface="Times New Roman" pitchFamily="18" charset="0"/>
                </a:endParaRPr>
              </a:p>
            </p:txBody>
          </p:sp>
          <p:sp>
            <p:nvSpPr>
              <p:cNvPr id="20490" name="Arc 10"/>
              <p:cNvSpPr>
                <a:spLocks/>
              </p:cNvSpPr>
              <p:nvPr/>
            </p:nvSpPr>
            <p:spPr bwMode="auto">
              <a:xfrm>
                <a:off x="1152" y="2880"/>
                <a:ext cx="336" cy="576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15 h 21600"/>
                  <a:gd name="T4" fmla="*/ 0 w 21600"/>
                  <a:gd name="T5" fmla="*/ 15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0491" name="Arc 11"/>
              <p:cNvSpPr>
                <a:spLocks/>
              </p:cNvSpPr>
              <p:nvPr/>
            </p:nvSpPr>
            <p:spPr bwMode="auto">
              <a:xfrm flipH="1">
                <a:off x="2592" y="2880"/>
                <a:ext cx="432" cy="624"/>
              </a:xfrm>
              <a:custGeom>
                <a:avLst/>
                <a:gdLst>
                  <a:gd name="T0" fmla="*/ 0 w 21600"/>
                  <a:gd name="T1" fmla="*/ 0 h 21600"/>
                  <a:gd name="T2" fmla="*/ 9 w 21600"/>
                  <a:gd name="T3" fmla="*/ 18 h 21600"/>
                  <a:gd name="T4" fmla="*/ 0 w 21600"/>
                  <a:gd name="T5" fmla="*/ 18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0492" name="Arc 12"/>
              <p:cNvSpPr>
                <a:spLocks/>
              </p:cNvSpPr>
              <p:nvPr/>
            </p:nvSpPr>
            <p:spPr bwMode="auto">
              <a:xfrm flipV="1">
                <a:off x="2057" y="1767"/>
                <a:ext cx="750" cy="344"/>
              </a:xfrm>
              <a:custGeom>
                <a:avLst/>
                <a:gdLst>
                  <a:gd name="T0" fmla="*/ 0 w 39728"/>
                  <a:gd name="T1" fmla="*/ 3 h 21600"/>
                  <a:gd name="T2" fmla="*/ 14 w 39728"/>
                  <a:gd name="T3" fmla="*/ 4 h 21600"/>
                  <a:gd name="T4" fmla="*/ 7 w 39728"/>
                  <a:gd name="T5" fmla="*/ 5 h 21600"/>
                  <a:gd name="T6" fmla="*/ 0 60000 65536"/>
                  <a:gd name="T7" fmla="*/ 0 60000 65536"/>
                  <a:gd name="T8" fmla="*/ 0 60000 65536"/>
                  <a:gd name="T9" fmla="*/ 0 w 39728"/>
                  <a:gd name="T10" fmla="*/ 0 h 21600"/>
                  <a:gd name="T11" fmla="*/ 39728 w 397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728" h="21600" fill="none" extrusionOk="0">
                    <a:moveTo>
                      <a:pt x="0" y="12078"/>
                    </a:moveTo>
                    <a:cubicBezTo>
                      <a:pt x="3631" y="4684"/>
                      <a:pt x="11151" y="-1"/>
                      <a:pt x="19388" y="0"/>
                    </a:cubicBezTo>
                    <a:cubicBezTo>
                      <a:pt x="28514" y="0"/>
                      <a:pt x="36655" y="5735"/>
                      <a:pt x="39727" y="14329"/>
                    </a:cubicBezTo>
                  </a:path>
                  <a:path w="39728" h="21600" stroke="0" extrusionOk="0">
                    <a:moveTo>
                      <a:pt x="0" y="12078"/>
                    </a:moveTo>
                    <a:cubicBezTo>
                      <a:pt x="3631" y="4684"/>
                      <a:pt x="11151" y="-1"/>
                      <a:pt x="19388" y="0"/>
                    </a:cubicBezTo>
                    <a:cubicBezTo>
                      <a:pt x="28514" y="0"/>
                      <a:pt x="36655" y="5735"/>
                      <a:pt x="39727" y="14329"/>
                    </a:cubicBezTo>
                    <a:lnTo>
                      <a:pt x="1938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20493" name="Text Box 13"/>
              <p:cNvSpPr txBox="1">
                <a:spLocks noChangeArrowheads="1"/>
              </p:cNvSpPr>
              <p:nvPr/>
            </p:nvSpPr>
            <p:spPr bwMode="auto">
              <a:xfrm>
                <a:off x="1200" y="3024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  <a:endParaRPr lang="es-ES" sz="2400" b="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4" name="Text Box 14"/>
              <p:cNvSpPr txBox="1">
                <a:spLocks noChangeArrowheads="1"/>
              </p:cNvSpPr>
              <p:nvPr/>
            </p:nvSpPr>
            <p:spPr bwMode="auto">
              <a:xfrm>
                <a:off x="2736" y="302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es-ES" sz="2400" b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2352" y="172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s-MX" sz="2400" b="0" dirty="0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  <a:endParaRPr lang="es-ES" sz="2400" b="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847023338"/>
      </p:ext>
    </p:extLst>
  </p:cSld>
  <p:clrMapOvr>
    <a:masterClrMapping/>
  </p:clrMapOvr>
  <p:transition advTm="75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884" y="548680"/>
            <a:ext cx="9320883" cy="630932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507938" y="120649"/>
            <a:ext cx="8385175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4000" b="1" dirty="0" smtClean="0">
                <a:latin typeface="Chevara" pitchFamily="2" charset="0"/>
              </a:rPr>
              <a:t>Otra clasificación es...</a:t>
            </a:r>
            <a:endParaRPr lang="es-ES" sz="4000" b="1" dirty="0" smtClean="0">
              <a:latin typeface="Chevara" pitchFamily="2" charset="0"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974263" y="3164422"/>
            <a:ext cx="61697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mic Sans MS" pitchFamily="66" charset="0"/>
              </a:rPr>
              <a:t>Según sus ángulos.</a:t>
            </a:r>
          </a:p>
          <a:p>
            <a:pPr eaLnBrk="1" hangingPunct="1">
              <a:defRPr/>
            </a:pPr>
            <a:r>
              <a:rPr lang="es-MX" sz="2800" b="1" dirty="0" smtClean="0">
                <a:solidFill>
                  <a:schemeClr val="bg1"/>
                </a:solidFill>
                <a:latin typeface="Comic Sans MS" pitchFamily="66" charset="0"/>
              </a:rPr>
              <a:t>Pero para eso debes saber  que la suma de los tres ángulos interiores de cualquier triángulo es 180°.</a:t>
            </a:r>
            <a:endParaRPr lang="es-ES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430647" y="372289"/>
            <a:ext cx="2514600" cy="3203575"/>
            <a:chOff x="3552" y="1344"/>
            <a:chExt cx="1824" cy="2258"/>
          </a:xfrm>
        </p:grpSpPr>
        <p:sp>
          <p:nvSpPr>
            <p:cNvPr id="24581" name="AutoShape 5"/>
            <p:cNvSpPr>
              <a:spLocks noChangeArrowheads="1"/>
            </p:cNvSpPr>
            <p:nvPr/>
          </p:nvSpPr>
          <p:spPr bwMode="auto">
            <a:xfrm>
              <a:off x="3696" y="1344"/>
              <a:ext cx="1632" cy="1872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CL"/>
            </a:p>
          </p:txBody>
        </p:sp>
        <p:sp>
          <p:nvSpPr>
            <p:cNvPr id="21510" name="Arc 6"/>
            <p:cNvSpPr>
              <a:spLocks/>
            </p:cNvSpPr>
            <p:nvPr/>
          </p:nvSpPr>
          <p:spPr bwMode="auto">
            <a:xfrm>
              <a:off x="3552" y="2673"/>
              <a:ext cx="615" cy="929"/>
            </a:xfrm>
            <a:custGeom>
              <a:avLst/>
              <a:gdLst>
                <a:gd name="T0" fmla="*/ 7 w 20938"/>
                <a:gd name="T1" fmla="*/ 0 h 19776"/>
                <a:gd name="T2" fmla="*/ 18 w 20938"/>
                <a:gd name="T3" fmla="*/ 32 h 19776"/>
                <a:gd name="T4" fmla="*/ 0 w 20938"/>
                <a:gd name="T5" fmla="*/ 44 h 19776"/>
                <a:gd name="T6" fmla="*/ 0 60000 65536"/>
                <a:gd name="T7" fmla="*/ 0 60000 65536"/>
                <a:gd name="T8" fmla="*/ 0 60000 65536"/>
                <a:gd name="T9" fmla="*/ 0 w 20938"/>
                <a:gd name="T10" fmla="*/ 0 h 19776"/>
                <a:gd name="T11" fmla="*/ 20938 w 20938"/>
                <a:gd name="T12" fmla="*/ 19776 h 19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38" h="19776" fill="none" extrusionOk="0">
                  <a:moveTo>
                    <a:pt x="8686" y="-1"/>
                  </a:moveTo>
                  <a:cubicBezTo>
                    <a:pt x="14781" y="2676"/>
                    <a:pt x="19302" y="8015"/>
                    <a:pt x="20937" y="14469"/>
                  </a:cubicBezTo>
                </a:path>
                <a:path w="20938" h="19776" stroke="0" extrusionOk="0">
                  <a:moveTo>
                    <a:pt x="8686" y="-1"/>
                  </a:moveTo>
                  <a:cubicBezTo>
                    <a:pt x="14781" y="2676"/>
                    <a:pt x="19302" y="8015"/>
                    <a:pt x="20937" y="14469"/>
                  </a:cubicBezTo>
                  <a:lnTo>
                    <a:pt x="0" y="1977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696" y="292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35°</a:t>
              </a:r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1512" name="Arc 8"/>
            <p:cNvSpPr>
              <a:spLocks/>
            </p:cNvSpPr>
            <p:nvPr/>
          </p:nvSpPr>
          <p:spPr bwMode="auto">
            <a:xfrm flipV="1">
              <a:off x="4224" y="1536"/>
              <a:ext cx="572" cy="336"/>
            </a:xfrm>
            <a:custGeom>
              <a:avLst/>
              <a:gdLst>
                <a:gd name="T0" fmla="*/ 0 w 42475"/>
                <a:gd name="T1" fmla="*/ 4 h 21600"/>
                <a:gd name="T2" fmla="*/ 8 w 42475"/>
                <a:gd name="T3" fmla="*/ 4 h 21600"/>
                <a:gd name="T4" fmla="*/ 4 w 42475"/>
                <a:gd name="T5" fmla="*/ 5 h 21600"/>
                <a:gd name="T6" fmla="*/ 0 60000 65536"/>
                <a:gd name="T7" fmla="*/ 0 60000 65536"/>
                <a:gd name="T8" fmla="*/ 0 60000 65536"/>
                <a:gd name="T9" fmla="*/ 0 w 42475"/>
                <a:gd name="T10" fmla="*/ 0 h 21600"/>
                <a:gd name="T11" fmla="*/ 42475 w 424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475" h="21600" fill="none" extrusionOk="0">
                  <a:moveTo>
                    <a:pt x="0" y="17361"/>
                  </a:moveTo>
                  <a:cubicBezTo>
                    <a:pt x="2020" y="7266"/>
                    <a:pt x="10884" y="-1"/>
                    <a:pt x="21180" y="0"/>
                  </a:cubicBezTo>
                  <a:cubicBezTo>
                    <a:pt x="31713" y="0"/>
                    <a:pt x="40710" y="7597"/>
                    <a:pt x="42474" y="17982"/>
                  </a:cubicBezTo>
                </a:path>
                <a:path w="42475" h="21600" stroke="0" extrusionOk="0">
                  <a:moveTo>
                    <a:pt x="0" y="17361"/>
                  </a:moveTo>
                  <a:cubicBezTo>
                    <a:pt x="2020" y="7266"/>
                    <a:pt x="10884" y="-1"/>
                    <a:pt x="21180" y="0"/>
                  </a:cubicBezTo>
                  <a:cubicBezTo>
                    <a:pt x="31713" y="0"/>
                    <a:pt x="40710" y="7597"/>
                    <a:pt x="42474" y="17982"/>
                  </a:cubicBezTo>
                  <a:lnTo>
                    <a:pt x="2118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4320" y="158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57°</a:t>
              </a:r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1514" name="Arc 10"/>
            <p:cNvSpPr>
              <a:spLocks/>
            </p:cNvSpPr>
            <p:nvPr/>
          </p:nvSpPr>
          <p:spPr bwMode="auto">
            <a:xfrm flipH="1">
              <a:off x="4848" y="2736"/>
              <a:ext cx="432" cy="576"/>
            </a:xfrm>
            <a:custGeom>
              <a:avLst/>
              <a:gdLst>
                <a:gd name="T0" fmla="*/ 0 w 21600"/>
                <a:gd name="T1" fmla="*/ 0 h 21600"/>
                <a:gd name="T2" fmla="*/ 9 w 21600"/>
                <a:gd name="T3" fmla="*/ 15 h 21600"/>
                <a:gd name="T4" fmla="*/ 0 w 21600"/>
                <a:gd name="T5" fmla="*/ 1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4896" y="292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88°</a:t>
              </a:r>
              <a:endParaRPr lang="es-ES" sz="2400" b="0"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560769251"/>
      </p:ext>
    </p:extLst>
  </p:cSld>
  <p:clrMapOvr>
    <a:masterClrMapping/>
  </p:clrMapOvr>
  <p:transition advTm="10112">
    <p:comb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0" y="1590"/>
            <a:ext cx="9252520" cy="6873187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449941" y="244475"/>
            <a:ext cx="8385175" cy="75744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MX" sz="4000" b="1" dirty="0" smtClean="0">
                <a:latin typeface="Chevara" pitchFamily="2" charset="0"/>
              </a:rPr>
              <a:t>Triángulo obtusángulo</a:t>
            </a:r>
            <a:endParaRPr lang="es-ES" b="1" dirty="0" smtClean="0">
              <a:latin typeface="Dutch801 XBdIt BT" pitchFamily="18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3241" y="3212976"/>
            <a:ext cx="5918959" cy="1944216"/>
          </a:xfrm>
        </p:spPr>
        <p:txBody>
          <a:bodyPr>
            <a:normAutofit fontScale="92500"/>
          </a:bodyPr>
          <a:lstStyle/>
          <a:p>
            <a:pPr algn="just" eaLnBrk="1" hangingPunct="1">
              <a:defRPr/>
            </a:pPr>
            <a:r>
              <a:rPr lang="es-MX" sz="2800" b="1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Obtusángulo</a:t>
            </a:r>
            <a:r>
              <a:rPr lang="es-MX" sz="2800" b="1" dirty="0" smtClean="0">
                <a:solidFill>
                  <a:schemeClr val="bg1"/>
                </a:solidFill>
                <a:latin typeface="Comic Sans MS" pitchFamily="66" charset="0"/>
              </a:rPr>
              <a:t>: se le llama al triángulo que tiene uno de sus ángulos interiores obtuso; o sea uno de ellos mide más de 90°.</a:t>
            </a:r>
            <a:endParaRPr lang="es-ES" sz="28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0939" y="714581"/>
            <a:ext cx="3360738" cy="2011363"/>
            <a:chOff x="720" y="1464"/>
            <a:chExt cx="2256" cy="1512"/>
          </a:xfrm>
        </p:grpSpPr>
        <p:grpSp>
          <p:nvGrpSpPr>
            <p:cNvPr id="22534" name="Group 6"/>
            <p:cNvGrpSpPr>
              <a:grpSpLocks/>
            </p:cNvGrpSpPr>
            <p:nvPr/>
          </p:nvGrpSpPr>
          <p:grpSpPr bwMode="auto">
            <a:xfrm>
              <a:off x="720" y="1464"/>
              <a:ext cx="2256" cy="1296"/>
              <a:chOff x="960" y="1968"/>
              <a:chExt cx="2016" cy="864"/>
            </a:xfrm>
          </p:grpSpPr>
          <p:sp>
            <p:nvSpPr>
              <p:cNvPr id="22541" name="Line 7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6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42" name="Line 8"/>
              <p:cNvSpPr>
                <a:spLocks noChangeShapeType="1"/>
              </p:cNvSpPr>
              <p:nvPr/>
            </p:nvSpPr>
            <p:spPr bwMode="auto">
              <a:xfrm>
                <a:off x="1584" y="2832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543" name="Line 9"/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2016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22535" name="Arc 10"/>
            <p:cNvSpPr>
              <a:spLocks/>
            </p:cNvSpPr>
            <p:nvPr/>
          </p:nvSpPr>
          <p:spPr bwMode="auto">
            <a:xfrm>
              <a:off x="1095" y="2328"/>
              <a:ext cx="753" cy="623"/>
            </a:xfrm>
            <a:custGeom>
              <a:avLst/>
              <a:gdLst>
                <a:gd name="T0" fmla="*/ 0 w 24287"/>
                <a:gd name="T1" fmla="*/ 0 h 26664"/>
                <a:gd name="T2" fmla="*/ 23 w 24287"/>
                <a:gd name="T3" fmla="*/ 15 h 26664"/>
                <a:gd name="T4" fmla="*/ 3 w 24287"/>
                <a:gd name="T5" fmla="*/ 12 h 26664"/>
                <a:gd name="T6" fmla="*/ 0 60000 65536"/>
                <a:gd name="T7" fmla="*/ 0 60000 65536"/>
                <a:gd name="T8" fmla="*/ 0 60000 65536"/>
                <a:gd name="T9" fmla="*/ 0 w 24287"/>
                <a:gd name="T10" fmla="*/ 0 h 26664"/>
                <a:gd name="T11" fmla="*/ 24287 w 24287"/>
                <a:gd name="T12" fmla="*/ 26664 h 26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87" h="26664" fill="none" extrusionOk="0">
                  <a:moveTo>
                    <a:pt x="-1" y="167"/>
                  </a:moveTo>
                  <a:cubicBezTo>
                    <a:pt x="891" y="56"/>
                    <a:pt x="1788" y="-1"/>
                    <a:pt x="2687" y="0"/>
                  </a:cubicBezTo>
                  <a:cubicBezTo>
                    <a:pt x="14616" y="0"/>
                    <a:pt x="24287" y="9670"/>
                    <a:pt x="24287" y="21600"/>
                  </a:cubicBezTo>
                  <a:cubicBezTo>
                    <a:pt x="24287" y="23305"/>
                    <a:pt x="24084" y="25005"/>
                    <a:pt x="23684" y="26663"/>
                  </a:cubicBezTo>
                </a:path>
                <a:path w="24287" h="26664" stroke="0" extrusionOk="0">
                  <a:moveTo>
                    <a:pt x="-1" y="167"/>
                  </a:moveTo>
                  <a:cubicBezTo>
                    <a:pt x="891" y="56"/>
                    <a:pt x="1788" y="-1"/>
                    <a:pt x="2687" y="0"/>
                  </a:cubicBezTo>
                  <a:cubicBezTo>
                    <a:pt x="14616" y="0"/>
                    <a:pt x="24287" y="9670"/>
                    <a:pt x="24287" y="21600"/>
                  </a:cubicBezTo>
                  <a:cubicBezTo>
                    <a:pt x="24287" y="23305"/>
                    <a:pt x="24084" y="25005"/>
                    <a:pt x="23684" y="26663"/>
                  </a:cubicBezTo>
                  <a:lnTo>
                    <a:pt x="2687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536" name="Arc 11"/>
            <p:cNvSpPr>
              <a:spLocks/>
            </p:cNvSpPr>
            <p:nvPr/>
          </p:nvSpPr>
          <p:spPr bwMode="auto">
            <a:xfrm>
              <a:off x="922" y="1536"/>
              <a:ext cx="326" cy="672"/>
            </a:xfrm>
            <a:custGeom>
              <a:avLst/>
              <a:gdLst>
                <a:gd name="T0" fmla="*/ 4 w 21600"/>
                <a:gd name="T1" fmla="*/ 0 h 31442"/>
                <a:gd name="T2" fmla="*/ 1 w 21600"/>
                <a:gd name="T3" fmla="*/ 14 h 31442"/>
                <a:gd name="T4" fmla="*/ 0 w 21600"/>
                <a:gd name="T5" fmla="*/ 5 h 314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442"/>
                <a:gd name="T11" fmla="*/ 21600 w 21600"/>
                <a:gd name="T12" fmla="*/ 31442 h 31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442" fill="none" extrusionOk="0">
                  <a:moveTo>
                    <a:pt x="18996" y="0"/>
                  </a:moveTo>
                  <a:cubicBezTo>
                    <a:pt x="20705" y="3157"/>
                    <a:pt x="21600" y="6690"/>
                    <a:pt x="21600" y="10280"/>
                  </a:cubicBezTo>
                  <a:cubicBezTo>
                    <a:pt x="21600" y="20540"/>
                    <a:pt x="14381" y="29384"/>
                    <a:pt x="4329" y="31441"/>
                  </a:cubicBezTo>
                </a:path>
                <a:path w="21600" h="31442" stroke="0" extrusionOk="0">
                  <a:moveTo>
                    <a:pt x="18996" y="0"/>
                  </a:moveTo>
                  <a:cubicBezTo>
                    <a:pt x="20705" y="3157"/>
                    <a:pt x="21600" y="6690"/>
                    <a:pt x="21600" y="10280"/>
                  </a:cubicBezTo>
                  <a:cubicBezTo>
                    <a:pt x="21600" y="20540"/>
                    <a:pt x="14381" y="29384"/>
                    <a:pt x="4329" y="31441"/>
                  </a:cubicBezTo>
                  <a:lnTo>
                    <a:pt x="0" y="1028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537" name="Arc 12"/>
            <p:cNvSpPr>
              <a:spLocks/>
            </p:cNvSpPr>
            <p:nvPr/>
          </p:nvSpPr>
          <p:spPr bwMode="auto">
            <a:xfrm flipH="1">
              <a:off x="2208" y="2310"/>
              <a:ext cx="480" cy="666"/>
            </a:xfrm>
            <a:custGeom>
              <a:avLst/>
              <a:gdLst>
                <a:gd name="T0" fmla="*/ 5 w 21600"/>
                <a:gd name="T1" fmla="*/ 0 h 33933"/>
                <a:gd name="T2" fmla="*/ 8 w 21600"/>
                <a:gd name="T3" fmla="*/ 13 h 33933"/>
                <a:gd name="T4" fmla="*/ 0 w 21600"/>
                <a:gd name="T5" fmla="*/ 7 h 3393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3933"/>
                <a:gd name="T11" fmla="*/ 21600 w 21600"/>
                <a:gd name="T12" fmla="*/ 33933 h 339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3933" fill="none" extrusionOk="0">
                  <a:moveTo>
                    <a:pt x="10593" y="-1"/>
                  </a:moveTo>
                  <a:cubicBezTo>
                    <a:pt x="17392" y="3826"/>
                    <a:pt x="21600" y="11021"/>
                    <a:pt x="21600" y="18824"/>
                  </a:cubicBezTo>
                  <a:cubicBezTo>
                    <a:pt x="21600" y="24472"/>
                    <a:pt x="19387" y="29896"/>
                    <a:pt x="15436" y="33933"/>
                  </a:cubicBezTo>
                </a:path>
                <a:path w="21600" h="33933" stroke="0" extrusionOk="0">
                  <a:moveTo>
                    <a:pt x="10593" y="-1"/>
                  </a:moveTo>
                  <a:cubicBezTo>
                    <a:pt x="17392" y="3826"/>
                    <a:pt x="21600" y="11021"/>
                    <a:pt x="21600" y="18824"/>
                  </a:cubicBezTo>
                  <a:cubicBezTo>
                    <a:pt x="21600" y="24472"/>
                    <a:pt x="19387" y="29896"/>
                    <a:pt x="15436" y="33933"/>
                  </a:cubicBezTo>
                  <a:lnTo>
                    <a:pt x="0" y="1882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2538" name="Text Box 13"/>
            <p:cNvSpPr txBox="1">
              <a:spLocks noChangeArrowheads="1"/>
            </p:cNvSpPr>
            <p:nvPr/>
          </p:nvSpPr>
          <p:spPr bwMode="auto">
            <a:xfrm>
              <a:off x="1248" y="2449"/>
              <a:ext cx="528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 dirty="0">
                  <a:latin typeface="Times New Roman" pitchFamily="18" charset="0"/>
                </a:rPr>
                <a:t>105°</a:t>
              </a:r>
              <a:endParaRPr lang="es-ES" sz="2400" b="0" dirty="0">
                <a:latin typeface="Times New Roman" pitchFamily="18" charset="0"/>
              </a:endParaRPr>
            </a:p>
          </p:txBody>
        </p:sp>
        <p:sp>
          <p:nvSpPr>
            <p:cNvPr id="22539" name="Text Box 14"/>
            <p:cNvSpPr txBox="1">
              <a:spLocks noChangeArrowheads="1"/>
            </p:cNvSpPr>
            <p:nvPr/>
          </p:nvSpPr>
          <p:spPr bwMode="auto">
            <a:xfrm>
              <a:off x="2304" y="2496"/>
              <a:ext cx="432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29°</a:t>
              </a:r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2540" name="Text Box 15"/>
            <p:cNvSpPr txBox="1">
              <a:spLocks noChangeArrowheads="1"/>
            </p:cNvSpPr>
            <p:nvPr/>
          </p:nvSpPr>
          <p:spPr bwMode="auto">
            <a:xfrm>
              <a:off x="864" y="1680"/>
              <a:ext cx="433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46°</a:t>
              </a:r>
              <a:endParaRPr lang="es-ES" sz="2400" b="0"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1670479571"/>
      </p:ext>
    </p:extLst>
  </p:cSld>
  <p:clrMapOvr>
    <a:masterClrMapping/>
  </p:clrMapOvr>
  <p:transition advTm="1113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6884" y="548680"/>
            <a:ext cx="9320883" cy="630932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4000" b="1" dirty="0" smtClean="0">
                <a:latin typeface="Chevara" pitchFamily="2" charset="0"/>
              </a:rPr>
              <a:t>Triángulo acutángulo</a:t>
            </a:r>
            <a:endParaRPr lang="es-ES" b="1" dirty="0" smtClean="0">
              <a:latin typeface="Dutch801 XBdIt BT" pitchFamily="18" charset="0"/>
            </a:endParaRP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411760" y="2866375"/>
            <a:ext cx="6624736" cy="4114800"/>
          </a:xfrm>
        </p:spPr>
        <p:txBody>
          <a:bodyPr/>
          <a:lstStyle/>
          <a:p>
            <a:pPr eaLnBrk="1" hangingPunct="1">
              <a:defRPr/>
            </a:pPr>
            <a:r>
              <a:rPr lang="es-MX" sz="2800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Acutángulo</a:t>
            </a:r>
            <a:r>
              <a:rPr lang="es-MX" sz="2800" dirty="0" smtClean="0">
                <a:solidFill>
                  <a:schemeClr val="bg1"/>
                </a:solidFill>
                <a:latin typeface="Comic Sans MS" pitchFamily="66" charset="0"/>
              </a:rPr>
              <a:t>: se denomina al triángulo que posee sus tres ángulos interiores agudos o sea, cada uno de sus ángulos miden menos de 90°.</a:t>
            </a:r>
            <a:endParaRPr lang="es-ES" sz="28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68007" y="426387"/>
            <a:ext cx="3352800" cy="2439988"/>
            <a:chOff x="3408" y="1584"/>
            <a:chExt cx="2112" cy="1537"/>
          </a:xfrm>
        </p:grpSpPr>
        <p:sp>
          <p:nvSpPr>
            <p:cNvPr id="23558" name="AutoShape 6"/>
            <p:cNvSpPr>
              <a:spLocks noChangeArrowheads="1"/>
            </p:cNvSpPr>
            <p:nvPr/>
          </p:nvSpPr>
          <p:spPr bwMode="auto">
            <a:xfrm flipH="1">
              <a:off x="3408" y="1584"/>
              <a:ext cx="2064" cy="1440"/>
            </a:xfrm>
            <a:prstGeom prst="triangle">
              <a:avLst>
                <a:gd name="adj" fmla="val 16144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59" name="Arc 7"/>
            <p:cNvSpPr>
              <a:spLocks/>
            </p:cNvSpPr>
            <p:nvPr/>
          </p:nvSpPr>
          <p:spPr bwMode="auto">
            <a:xfrm>
              <a:off x="3600" y="2561"/>
              <a:ext cx="432" cy="560"/>
            </a:xfrm>
            <a:custGeom>
              <a:avLst/>
              <a:gdLst>
                <a:gd name="T0" fmla="*/ 2 w 21600"/>
                <a:gd name="T1" fmla="*/ 0 h 21001"/>
                <a:gd name="T2" fmla="*/ 9 w 21600"/>
                <a:gd name="T3" fmla="*/ 15 h 21001"/>
                <a:gd name="T4" fmla="*/ 0 w 21600"/>
                <a:gd name="T5" fmla="*/ 15 h 2100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01"/>
                <a:gd name="T11" fmla="*/ 21600 w 21600"/>
                <a:gd name="T12" fmla="*/ 21001 h 210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01" fill="none" extrusionOk="0">
                  <a:moveTo>
                    <a:pt x="5051" y="-1"/>
                  </a:moveTo>
                  <a:cubicBezTo>
                    <a:pt x="14757" y="2334"/>
                    <a:pt x="21600" y="11017"/>
                    <a:pt x="21600" y="21001"/>
                  </a:cubicBezTo>
                </a:path>
                <a:path w="21600" h="21001" stroke="0" extrusionOk="0">
                  <a:moveTo>
                    <a:pt x="5051" y="-1"/>
                  </a:moveTo>
                  <a:cubicBezTo>
                    <a:pt x="14757" y="2334"/>
                    <a:pt x="21600" y="11017"/>
                    <a:pt x="21600" y="21001"/>
                  </a:cubicBezTo>
                  <a:lnTo>
                    <a:pt x="0" y="2100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60" name="Arc 8"/>
            <p:cNvSpPr>
              <a:spLocks/>
            </p:cNvSpPr>
            <p:nvPr/>
          </p:nvSpPr>
          <p:spPr bwMode="auto">
            <a:xfrm flipV="1">
              <a:off x="4704" y="1787"/>
              <a:ext cx="624" cy="277"/>
            </a:xfrm>
            <a:custGeom>
              <a:avLst/>
              <a:gdLst>
                <a:gd name="T0" fmla="*/ 0 w 42707"/>
                <a:gd name="T1" fmla="*/ 3 h 23823"/>
                <a:gd name="T2" fmla="*/ 9 w 42707"/>
                <a:gd name="T3" fmla="*/ 2 h 23823"/>
                <a:gd name="T4" fmla="*/ 5 w 42707"/>
                <a:gd name="T5" fmla="*/ 3 h 23823"/>
                <a:gd name="T6" fmla="*/ 0 60000 65536"/>
                <a:gd name="T7" fmla="*/ 0 60000 65536"/>
                <a:gd name="T8" fmla="*/ 0 60000 65536"/>
                <a:gd name="T9" fmla="*/ 0 w 42707"/>
                <a:gd name="T10" fmla="*/ 0 h 23823"/>
                <a:gd name="T11" fmla="*/ 42707 w 42707"/>
                <a:gd name="T12" fmla="*/ 23823 h 238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707" h="23823" fill="none" extrusionOk="0">
                  <a:moveTo>
                    <a:pt x="114" y="23823"/>
                  </a:moveTo>
                  <a:cubicBezTo>
                    <a:pt x="38" y="23084"/>
                    <a:pt x="0" y="22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761" y="-1"/>
                    <a:pt x="40549" y="7082"/>
                    <a:pt x="42707" y="17012"/>
                  </a:cubicBezTo>
                </a:path>
                <a:path w="42707" h="23823" stroke="0" extrusionOk="0">
                  <a:moveTo>
                    <a:pt x="114" y="23823"/>
                  </a:moveTo>
                  <a:cubicBezTo>
                    <a:pt x="38" y="23084"/>
                    <a:pt x="0" y="2234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1761" y="-1"/>
                    <a:pt x="40549" y="7082"/>
                    <a:pt x="42707" y="17012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61" name="Arc 9"/>
            <p:cNvSpPr>
              <a:spLocks/>
            </p:cNvSpPr>
            <p:nvPr/>
          </p:nvSpPr>
          <p:spPr bwMode="auto">
            <a:xfrm flipH="1">
              <a:off x="4992" y="2688"/>
              <a:ext cx="528" cy="432"/>
            </a:xfrm>
            <a:custGeom>
              <a:avLst/>
              <a:gdLst>
                <a:gd name="T0" fmla="*/ 0 w 21600"/>
                <a:gd name="T1" fmla="*/ 0 h 21600"/>
                <a:gd name="T2" fmla="*/ 13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3504" y="273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59°</a:t>
              </a:r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4800" y="172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47°</a:t>
              </a:r>
              <a:endParaRPr lang="es-ES" sz="2400" b="0">
                <a:latin typeface="Times New Roman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5088" y="273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MX" sz="2400" b="0">
                  <a:latin typeface="Times New Roman" pitchFamily="18" charset="0"/>
                </a:rPr>
                <a:t>74°</a:t>
              </a:r>
              <a:endParaRPr lang="es-ES" sz="2400" b="0">
                <a:latin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258458729"/>
      </p:ext>
    </p:extLst>
  </p:cSld>
  <p:clrMapOvr>
    <a:masterClrMapping/>
  </p:clrMapOvr>
  <p:transition advTm="907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90" y="1590"/>
            <a:ext cx="9252520" cy="68731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4884" y="159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s-MX" sz="4000" b="1" smtClean="0">
                <a:latin typeface="Chevara" pitchFamily="2" charset="0"/>
              </a:rPr>
              <a:t>Triángulo rectángulo</a:t>
            </a:r>
            <a:endParaRPr lang="es-ES" sz="4000" b="1" smtClean="0">
              <a:latin typeface="Chevara" pitchFamily="2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91820"/>
            <a:ext cx="554201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MX" sz="2800" b="1" u="sng" dirty="0" smtClean="0">
                <a:solidFill>
                  <a:schemeClr val="bg1"/>
                </a:solidFill>
                <a:effectLst/>
                <a:latin typeface="Comic Sans MS" pitchFamily="66" charset="0"/>
              </a:rPr>
              <a:t>Rectángulo</a:t>
            </a:r>
            <a:r>
              <a:rPr lang="es-MX" sz="28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es-MX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MX" sz="2400" b="1" dirty="0" smtClean="0">
                <a:solidFill>
                  <a:schemeClr val="bg1"/>
                </a:solidFill>
                <a:latin typeface="Comic Sans MS" pitchFamily="66" charset="0"/>
              </a:rPr>
              <a:t>se denomina al triángulo que posee uno de sus ángulos interiores recto o sea, mide 90°.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Comic Sans MS" pitchFamily="66" charset="0"/>
              </a:rPr>
              <a:t>Los lados que forman el triángulo recto reciben el nombre de catetos y, el tercer lado, o sea, el opuesto al ángulo recto se le llama hipotenusa.</a:t>
            </a:r>
            <a:endParaRPr lang="es-ES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29878" y="1449100"/>
            <a:ext cx="3550096" cy="4298950"/>
            <a:chOff x="3408" y="1180"/>
            <a:chExt cx="2304" cy="2900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3600" y="1180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MX" sz="3600" b="0">
                  <a:latin typeface="Times New Roman" pitchFamily="18" charset="0"/>
                </a:rPr>
                <a:t>A</a:t>
              </a:r>
              <a:endParaRPr lang="es-ES" sz="3600" b="0">
                <a:latin typeface="Times New Roman" pitchFamily="18" charset="0"/>
              </a:endParaRPr>
            </a:p>
          </p:txBody>
        </p:sp>
        <p:grpSp>
          <p:nvGrpSpPr>
            <p:cNvPr id="24582" name="Group 6"/>
            <p:cNvGrpSpPr>
              <a:grpSpLocks/>
            </p:cNvGrpSpPr>
            <p:nvPr/>
          </p:nvGrpSpPr>
          <p:grpSpPr bwMode="auto">
            <a:xfrm>
              <a:off x="3408" y="1516"/>
              <a:ext cx="2304" cy="2564"/>
              <a:chOff x="3408" y="1516"/>
              <a:chExt cx="2304" cy="2564"/>
            </a:xfrm>
          </p:grpSpPr>
          <p:grpSp>
            <p:nvGrpSpPr>
              <p:cNvPr id="24583" name="Group 7"/>
              <p:cNvGrpSpPr>
                <a:grpSpLocks/>
              </p:cNvGrpSpPr>
              <p:nvPr/>
            </p:nvGrpSpPr>
            <p:grpSpPr bwMode="auto">
              <a:xfrm>
                <a:off x="3744" y="1516"/>
                <a:ext cx="1632" cy="2208"/>
                <a:chOff x="816" y="1392"/>
                <a:chExt cx="1632" cy="2208"/>
              </a:xfrm>
            </p:grpSpPr>
            <p:sp>
              <p:nvSpPr>
                <p:cNvPr id="30728" name="AutoShape 8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632" cy="2208"/>
                </a:xfrm>
                <a:prstGeom prst="rtTriangl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CL"/>
                </a:p>
              </p:txBody>
            </p:sp>
            <p:sp>
              <p:nvSpPr>
                <p:cNvPr id="24590" name="Line 9"/>
                <p:cNvSpPr>
                  <a:spLocks noChangeShapeType="1"/>
                </p:cNvSpPr>
                <p:nvPr/>
              </p:nvSpPr>
              <p:spPr bwMode="auto">
                <a:xfrm>
                  <a:off x="816" y="34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s-MX"/>
                </a:p>
              </p:txBody>
            </p:sp>
            <p:sp>
              <p:nvSpPr>
                <p:cNvPr id="24591" name="Line 10"/>
                <p:cNvSpPr>
                  <a:spLocks noChangeShapeType="1"/>
                </p:cNvSpPr>
                <p:nvPr/>
              </p:nvSpPr>
              <p:spPr bwMode="auto">
                <a:xfrm>
                  <a:off x="960" y="34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s-MX"/>
                </a:p>
              </p:txBody>
            </p:sp>
          </p:grpSp>
          <p:sp>
            <p:nvSpPr>
              <p:cNvPr id="24584" name="Text Box 11"/>
              <p:cNvSpPr txBox="1">
                <a:spLocks noChangeArrowheads="1"/>
              </p:cNvSpPr>
              <p:nvPr/>
            </p:nvSpPr>
            <p:spPr bwMode="auto">
              <a:xfrm>
                <a:off x="5376" y="3484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3600" b="0">
                    <a:latin typeface="Times New Roman" pitchFamily="18" charset="0"/>
                  </a:rPr>
                  <a:t>B</a:t>
                </a:r>
                <a:endParaRPr lang="es-ES" sz="3600" b="0">
                  <a:latin typeface="Times New Roman" pitchFamily="18" charset="0"/>
                </a:endParaRPr>
              </a:p>
            </p:txBody>
          </p:sp>
          <p:sp>
            <p:nvSpPr>
              <p:cNvPr id="24585" name="Text Box 12"/>
              <p:cNvSpPr txBox="1">
                <a:spLocks noChangeArrowheads="1"/>
              </p:cNvSpPr>
              <p:nvPr/>
            </p:nvSpPr>
            <p:spPr bwMode="auto">
              <a:xfrm>
                <a:off x="3408" y="358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3600" b="0">
                    <a:latin typeface="Times New Roman" pitchFamily="18" charset="0"/>
                  </a:rPr>
                  <a:t>C</a:t>
                </a:r>
                <a:endParaRPr lang="es-ES" sz="3600" b="0">
                  <a:latin typeface="Times New Roman" pitchFamily="18" charset="0"/>
                </a:endParaRPr>
              </a:p>
            </p:txBody>
          </p:sp>
          <p:sp>
            <p:nvSpPr>
              <p:cNvPr id="24586" name="Text Box 13"/>
              <p:cNvSpPr txBox="1">
                <a:spLocks noChangeArrowheads="1"/>
              </p:cNvSpPr>
              <p:nvPr/>
            </p:nvSpPr>
            <p:spPr bwMode="auto">
              <a:xfrm>
                <a:off x="4272" y="3676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3600" b="0">
                    <a:latin typeface="Times New Roman" pitchFamily="18" charset="0"/>
                  </a:rPr>
                  <a:t>a</a:t>
                </a:r>
                <a:endParaRPr lang="es-ES" sz="3600" b="0">
                  <a:latin typeface="Times New Roman" pitchFamily="18" charset="0"/>
                </a:endParaRPr>
              </a:p>
            </p:txBody>
          </p:sp>
          <p:sp>
            <p:nvSpPr>
              <p:cNvPr id="24587" name="Text Box 14"/>
              <p:cNvSpPr txBox="1">
                <a:spLocks noChangeArrowheads="1"/>
              </p:cNvSpPr>
              <p:nvPr/>
            </p:nvSpPr>
            <p:spPr bwMode="auto">
              <a:xfrm>
                <a:off x="3408" y="2380"/>
                <a:ext cx="28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3600" b="0">
                    <a:latin typeface="Times New Roman" pitchFamily="18" charset="0"/>
                  </a:rPr>
                  <a:t>b</a:t>
                </a:r>
                <a:endParaRPr lang="es-ES" sz="3600" b="0">
                  <a:latin typeface="Times New Roman" pitchFamily="18" charset="0"/>
                </a:endParaRPr>
              </a:p>
            </p:txBody>
          </p:sp>
          <p:sp>
            <p:nvSpPr>
              <p:cNvPr id="24588" name="Text Box 15"/>
              <p:cNvSpPr txBox="1">
                <a:spLocks noChangeArrowheads="1"/>
              </p:cNvSpPr>
              <p:nvPr/>
            </p:nvSpPr>
            <p:spPr bwMode="auto">
              <a:xfrm>
                <a:off x="4512" y="2188"/>
                <a:ext cx="3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MX" sz="3600" b="0">
                    <a:latin typeface="Times New Roman" pitchFamily="18" charset="0"/>
                  </a:rPr>
                  <a:t>c</a:t>
                </a:r>
                <a:endParaRPr lang="es-ES" sz="3600" b="0">
                  <a:latin typeface="Times New Roman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507481827"/>
      </p:ext>
    </p:extLst>
  </p:cSld>
  <p:clrMapOvr>
    <a:masterClrMapping/>
  </p:clrMapOvr>
  <p:transition advTm="1064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cuments\CICLO ESCOLAR 2012-2013\MATEMATICAS\REYES HEROLES\1ER BIMESTRE\reyes programaINVER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6429396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2627784" y="2935416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Número: </a:t>
            </a:r>
            <a:r>
              <a:rPr lang="es-MX" sz="2800" dirty="0">
                <a:solidFill>
                  <a:schemeClr val="bg1"/>
                </a:solidFill>
              </a:rPr>
              <a:t> </a:t>
            </a:r>
            <a:r>
              <a:rPr lang="es-MX" sz="2800" dirty="0" smtClean="0">
                <a:solidFill>
                  <a:schemeClr val="bg1"/>
                </a:solidFill>
              </a:rPr>
              <a:t>Signo o símbolo  </a:t>
            </a:r>
            <a:r>
              <a:rPr lang="es-MX" sz="2800" dirty="0">
                <a:solidFill>
                  <a:schemeClr val="bg1"/>
                </a:solidFill>
              </a:rPr>
              <a:t>con que se representa una cantidad o un valor</a:t>
            </a:r>
            <a:r>
              <a:rPr lang="es-MX" sz="2800" b="1" dirty="0" smtClean="0">
                <a:solidFill>
                  <a:schemeClr val="bg1"/>
                </a:solidFill>
              </a:rPr>
              <a:t>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" name="2 Triángulo isósceles">
            <a:hlinkClick r:id="rId3" action="ppaction://hlinksldjump"/>
          </p:cNvPr>
          <p:cNvSpPr/>
          <p:nvPr/>
        </p:nvSpPr>
        <p:spPr>
          <a:xfrm>
            <a:off x="8172400" y="5229200"/>
            <a:ext cx="504056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971550" y="1125538"/>
            <a:ext cx="6913563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Á r e a s      y     v o l ú m e n e s</a:t>
            </a:r>
            <a:endParaRPr lang="es-MX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2143125" y="2643188"/>
            <a:ext cx="4657725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Geometría</a:t>
            </a:r>
          </a:p>
        </p:txBody>
      </p:sp>
    </p:spTree>
    <p:extLst>
      <p:ext uri="{BB962C8B-B14F-4D97-AF65-F5344CB8AC3E}">
        <p14:creationId xmlns:p14="http://schemas.microsoft.com/office/powerpoint/2010/main" xmlns="" val="11956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1" grpId="1" animBg="1"/>
      <p:bldP spid="348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30220">
            <a:off x="684213" y="1341438"/>
            <a:ext cx="14732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19240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95103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08550"/>
            <a:ext cx="1462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565400"/>
            <a:ext cx="232886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1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03 -0.30868 C -0.3085 -0.34845 -0.1868 -0.38798 -0.16493 -0.34035 C -0.14305 -0.29272 -0.32395 -0.1503 -0.29826 -0.02313 C -0.27257 0.10404 -0.05763 0.41826 -0.01111 0.42288 C 0.03542 0.42751 -0.02083 0.07491 -0.01892 0.00439 C -0.01701 -0.06613 -0.0085 -0.03307 -2.5E-6 -8.03468E-6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2051050" y="1989138"/>
            <a:ext cx="5472113" cy="23479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153"/>
                <a:gd name="adj2" fmla="val 1060"/>
              </a:avLst>
            </a:prstTxWarp>
          </a:bodyPr>
          <a:lstStyle/>
          <a:p>
            <a:pPr algn="ctr"/>
            <a:r>
              <a:rPr lang="pt-BR" sz="36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Á  r  e  a  s </a:t>
            </a:r>
            <a:endParaRPr lang="es-MX" sz="3600" b="1" i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8868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6" grpId="1" animBg="1"/>
      <p:bldP spid="59396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771800" y="3429000"/>
            <a:ext cx="6264696" cy="1860550"/>
          </a:xfrm>
        </p:spPr>
        <p:txBody>
          <a:bodyPr/>
          <a:lstStyle/>
          <a:p>
            <a:pPr>
              <a:buFontTx/>
              <a:buNone/>
            </a:pPr>
            <a:r>
              <a:rPr lang="es-ES_tradnl" sz="2400" dirty="0" smtClean="0"/>
              <a:t> </a:t>
            </a:r>
            <a:endParaRPr lang="es-ES_tradnl" sz="2400" b="1" dirty="0" smtClean="0"/>
          </a:p>
          <a:p>
            <a:r>
              <a:rPr lang="es-ES_tradnl" sz="2400" b="1" dirty="0" smtClean="0"/>
              <a:t>Área del triángulo = </a:t>
            </a:r>
            <a:r>
              <a:rPr lang="es-ES_tradnl" sz="2400" b="1" u="sng" dirty="0" smtClean="0"/>
              <a:t>(base ● altura) </a:t>
            </a:r>
          </a:p>
          <a:p>
            <a:r>
              <a:rPr lang="es-ES_tradnl" sz="2400" b="1" dirty="0"/>
              <a:t> </a:t>
            </a:r>
            <a:r>
              <a:rPr lang="es-ES_tradnl" sz="2400" b="1" dirty="0" smtClean="0"/>
              <a:t>                                                   2</a:t>
            </a:r>
            <a:endParaRPr lang="es-ES" sz="2400" b="1" dirty="0" smtClean="0"/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900113" y="549275"/>
            <a:ext cx="3313112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triángulos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85750" y="1978025"/>
            <a:ext cx="85725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2550" indent="-825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ES_tradnl" sz="2400" b="1" dirty="0"/>
              <a:t>El triángulo es un polígono formado por tres lados y tres  ángulos. </a:t>
            </a:r>
            <a:r>
              <a:rPr lang="es-ES_tradnl" sz="2400" b="1" dirty="0" smtClean="0"/>
              <a:t>La </a:t>
            </a:r>
            <a:r>
              <a:rPr lang="es-ES_tradnl" sz="2400" b="1" dirty="0"/>
              <a:t>suma de todos sus ángulos siempre es 180 grados. </a:t>
            </a:r>
            <a:r>
              <a:rPr lang="es-ES_tradnl" sz="2400" b="1" dirty="0" smtClean="0"/>
              <a:t> Para </a:t>
            </a:r>
            <a:r>
              <a:rPr lang="es-ES_tradnl" sz="2400" b="1" dirty="0"/>
              <a:t>calcular el área se emplea la siguiente fórmula: </a:t>
            </a:r>
            <a:endParaRPr lang="es-ES" sz="2400" dirty="0"/>
          </a:p>
        </p:txBody>
      </p:sp>
      <p:pic>
        <p:nvPicPr>
          <p:cNvPr id="58374" name="Picture 6" descr="fig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39846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63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  <p:bldP spid="58371" grpId="1" build="p"/>
      <p:bldP spid="58372" grpId="0" animBg="1"/>
      <p:bldP spid="5837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357563" y="857250"/>
            <a:ext cx="5643562" cy="24288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400" b="1" smtClean="0"/>
              <a:t>El cuadrado es un polígono de cuatro lados, con la particularidad de que todos ellos son iguales. Además sus cuatro ángulos son de 90 grados cada uno. </a:t>
            </a:r>
            <a:br>
              <a:rPr lang="es-ES_tradnl" sz="2400" b="1" smtClean="0"/>
            </a:br>
            <a:r>
              <a:rPr lang="es-ES_tradnl" sz="2400" b="1" smtClean="0"/>
              <a:t>El área de esta figura se calcula mediante  la fórmula:</a:t>
            </a:r>
            <a:endParaRPr lang="es-ES" sz="2400" smtClean="0"/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428625" y="428625"/>
            <a:ext cx="2957513" cy="76993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cuadrado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929063" y="4529138"/>
            <a:ext cx="4929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b="1"/>
              <a:t>Área del Cuadrado = Lado al Cuadrado</a:t>
            </a:r>
            <a:r>
              <a:rPr lang="es-ES" sz="2000"/>
              <a:t> </a:t>
            </a:r>
          </a:p>
        </p:txBody>
      </p:sp>
      <p:pic>
        <p:nvPicPr>
          <p:cNvPr id="60424" name="Picture 8" descr="figc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75"/>
            <a:ext cx="292893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39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60419" grpId="1" build="p"/>
      <p:bldP spid="60420" grpId="0" animBg="1"/>
      <p:bldP spid="604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3467100" cy="4525962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400" b="1" dirty="0" smtClean="0"/>
              <a:t>El rectángulo es un polígono de cuatro lados, iguales dos a dos. Sus cuatro ángulos son de 90 grados cada uno. </a:t>
            </a:r>
            <a:br>
              <a:rPr lang="es-ES_tradnl" sz="2400" b="1" dirty="0" smtClean="0"/>
            </a:br>
            <a:r>
              <a:rPr lang="es-ES_tradnl" sz="2400" b="1" dirty="0" smtClean="0"/>
              <a:t>El área de esta figura se calcula mediante la fórmula: </a:t>
            </a:r>
            <a:br>
              <a:rPr lang="es-ES_tradnl" sz="2400" b="1" dirty="0" smtClean="0"/>
            </a:b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" sz="2400" dirty="0" smtClean="0"/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2195513" y="0"/>
            <a:ext cx="3816350" cy="1584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rectángulo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043608" y="5373216"/>
            <a:ext cx="7848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 dirty="0"/>
              <a:t>Área Del Rectángulo = Base ● Altura</a:t>
            </a:r>
            <a:endParaRPr lang="es-ES" sz="3200" b="1" dirty="0"/>
          </a:p>
        </p:txBody>
      </p:sp>
      <p:pic>
        <p:nvPicPr>
          <p:cNvPr id="61446" name="Picture 6" descr="figr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331152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68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61444" grpId="0" animBg="1"/>
      <p:bldP spid="614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3609975" cy="4525962"/>
          </a:xfrm>
        </p:spPr>
        <p:txBody>
          <a:bodyPr/>
          <a:lstStyle/>
          <a:p>
            <a:pPr algn="just"/>
            <a:r>
              <a:rPr lang="es-ES_tradnl" sz="2400" b="1" dirty="0" smtClean="0"/>
              <a:t>El rombo es un polígono de cuatro lados iguales, pero sus cuatro ángulos son distintos de 90ª. </a:t>
            </a:r>
            <a:br>
              <a:rPr lang="es-ES_tradnl" sz="2400" b="1" dirty="0" smtClean="0"/>
            </a:br>
            <a:r>
              <a:rPr lang="es-ES_tradnl" sz="2400" b="1" dirty="0" smtClean="0"/>
              <a:t>El área de esta figura se calcula mediante la fórmula:</a:t>
            </a:r>
            <a:r>
              <a:rPr lang="es-ES" sz="2400" b="1" dirty="0" smtClean="0"/>
              <a:t> </a:t>
            </a:r>
          </a:p>
        </p:txBody>
      </p:sp>
      <p:sp>
        <p:nvSpPr>
          <p:cNvPr id="62468" name="WordArt 4" descr="Vertical estrecha"/>
          <p:cNvSpPr>
            <a:spLocks noChangeArrowheads="1" noChangeShapeType="1" noTextEdit="1"/>
          </p:cNvSpPr>
          <p:nvPr/>
        </p:nvSpPr>
        <p:spPr bwMode="auto">
          <a:xfrm>
            <a:off x="1116013" y="0"/>
            <a:ext cx="3960812" cy="16557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rombo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87039" y="5402833"/>
            <a:ext cx="84249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1400" dirty="0"/>
              <a:t> </a:t>
            </a:r>
            <a:r>
              <a:rPr lang="es-ES_tradnl" sz="2400" b="1" dirty="0"/>
              <a:t>Área del rombo = (</a:t>
            </a:r>
            <a:r>
              <a:rPr lang="es-ES_tradnl" sz="2400" b="1" u="sng" dirty="0"/>
              <a:t>diagonal mayor ● diagonal menor)</a:t>
            </a:r>
            <a:r>
              <a:rPr lang="es-ES_tradnl" sz="2400" b="1" dirty="0"/>
              <a:t> </a:t>
            </a:r>
            <a:endParaRPr lang="es-ES_tradnl" sz="2400" b="1" dirty="0" smtClean="0"/>
          </a:p>
          <a:p>
            <a:pPr eaLnBrk="1" hangingPunct="1">
              <a:spcBef>
                <a:spcPct val="50000"/>
              </a:spcBef>
            </a:pPr>
            <a:r>
              <a:rPr lang="es-ES_tradnl" sz="2400" b="1" dirty="0"/>
              <a:t> </a:t>
            </a:r>
            <a:r>
              <a:rPr lang="es-ES_tradnl" sz="2400" b="1" dirty="0" smtClean="0"/>
              <a:t>                                                              </a:t>
            </a:r>
            <a:r>
              <a:rPr lang="es-ES_tradnl" sz="2400" b="1" dirty="0"/>
              <a:t>2</a:t>
            </a:r>
            <a:r>
              <a:rPr lang="es-ES" sz="2400" b="1" dirty="0"/>
              <a:t> </a:t>
            </a:r>
          </a:p>
        </p:txBody>
      </p:sp>
      <p:pic>
        <p:nvPicPr>
          <p:cNvPr id="62470" name="Picture 6" descr="fig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211772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62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62468" grpId="0" animBg="1"/>
      <p:bldP spid="6246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-10937" y="1569544"/>
            <a:ext cx="3934865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_tradnl" sz="2800" b="1" dirty="0" smtClean="0"/>
              <a:t>El trapecio es un polígono de cuatro lados, pero sus cuatro ángulos son distintos de 90º. </a:t>
            </a:r>
            <a:br>
              <a:rPr lang="es-ES_tradnl" sz="2800" b="1" dirty="0" smtClean="0"/>
            </a:br>
            <a:r>
              <a:rPr lang="es-ES_tradnl" sz="2800" b="1" dirty="0" smtClean="0"/>
              <a:t>El área de esta figura se calcula mediante la fórmula:</a:t>
            </a:r>
            <a:r>
              <a:rPr lang="es-ES" sz="2800" b="1" dirty="0" smtClean="0"/>
              <a:t> 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 rot="-203481">
            <a:off x="900113" y="188913"/>
            <a:ext cx="3241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8764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trapecio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78587" y="5717287"/>
            <a:ext cx="85324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b="1" dirty="0"/>
              <a:t>Área del trapecio = </a:t>
            </a:r>
            <a:r>
              <a:rPr lang="es-ES_tradnl" sz="2000" b="1" u="sng" dirty="0"/>
              <a:t>[(base mayor + base menor).altura] </a:t>
            </a:r>
            <a:endParaRPr lang="es-ES_tradnl" sz="2000" b="1" u="sng" dirty="0" smtClean="0"/>
          </a:p>
          <a:p>
            <a:pPr eaLnBrk="1" hangingPunct="1">
              <a:spcBef>
                <a:spcPct val="50000"/>
              </a:spcBef>
            </a:pPr>
            <a:r>
              <a:rPr lang="es-ES_tradnl" sz="2000" b="1" dirty="0"/>
              <a:t> </a:t>
            </a:r>
            <a:r>
              <a:rPr lang="es-ES_tradnl" sz="2000" b="1" dirty="0" smtClean="0"/>
              <a:t>                                                             </a:t>
            </a:r>
            <a:r>
              <a:rPr lang="es-ES_tradnl" sz="2000" b="1" dirty="0"/>
              <a:t>2</a:t>
            </a:r>
            <a:endParaRPr lang="es-ES" sz="2000" b="1" dirty="0"/>
          </a:p>
        </p:txBody>
      </p:sp>
      <p:pic>
        <p:nvPicPr>
          <p:cNvPr id="63494" name="Picture 6" descr="fig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58875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10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2" grpId="0" animBg="1"/>
      <p:bldP spid="6349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4464050" cy="1439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s-MX" sz="3600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paralelogramo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idx="1"/>
          </p:nvPr>
        </p:nvSpPr>
        <p:spPr>
          <a:xfrm>
            <a:off x="214313" y="1844675"/>
            <a:ext cx="4533900" cy="4781550"/>
          </a:xfrm>
        </p:spPr>
        <p:txBody>
          <a:bodyPr/>
          <a:lstStyle/>
          <a:p>
            <a:pPr algn="just"/>
            <a:r>
              <a:rPr lang="es-ES_tradnl" sz="2400" b="1" smtClean="0"/>
              <a:t>El paralelogramo es un polígono de cuatro lados paralelos dos a dos. </a:t>
            </a:r>
            <a:br>
              <a:rPr lang="es-ES_tradnl" sz="2400" b="1" smtClean="0"/>
            </a:br>
            <a:r>
              <a:rPr lang="es-ES_tradnl" sz="2400" b="1" smtClean="0"/>
              <a:t>El área de esta figura se calcula mediante la fórmula: </a:t>
            </a:r>
            <a:r>
              <a:rPr lang="es-ES" sz="2400" b="1" smtClean="0"/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071563" y="5715000"/>
            <a:ext cx="7640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 i="1"/>
              <a:t>Área del paralelogramo = base ● altura</a:t>
            </a:r>
            <a:endParaRPr lang="es-ES" sz="2400" b="1" i="1"/>
          </a:p>
        </p:txBody>
      </p:sp>
      <p:pic>
        <p:nvPicPr>
          <p:cNvPr id="64519" name="Picture 7" descr="figp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000375"/>
            <a:ext cx="37306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61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build="p"/>
      <p:bldP spid="645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3970338" cy="4525962"/>
          </a:xfrm>
        </p:spPr>
        <p:txBody>
          <a:bodyPr/>
          <a:lstStyle/>
          <a:p>
            <a:pPr algn="just"/>
            <a:r>
              <a:rPr lang="es-ES_tradnl" sz="2800" b="1" dirty="0" smtClean="0"/>
              <a:t>El pentágono regular es un polígono de cinco lados iguales y cinco ángulos iguales</a:t>
            </a:r>
            <a:r>
              <a:rPr lang="es-ES" dirty="0" smtClean="0"/>
              <a:t> </a:t>
            </a:r>
            <a:r>
              <a:rPr lang="es-ES_tradnl" sz="2800" b="1" dirty="0" smtClean="0"/>
              <a:t>El área de esta figura se calcula mediante la fórmula:</a:t>
            </a:r>
            <a:r>
              <a:rPr lang="es-ES" dirty="0" smtClean="0"/>
              <a:t>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4751387" cy="8651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856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PENTÁGONO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924300" y="5373688"/>
            <a:ext cx="521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Área del pentágono = (perímetro ● apotema) / 2</a:t>
            </a:r>
            <a:r>
              <a:rPr lang="es-ES"/>
              <a:t> </a:t>
            </a:r>
          </a:p>
        </p:txBody>
      </p:sp>
      <p:pic>
        <p:nvPicPr>
          <p:cNvPr id="65542" name="Picture 6" descr="fig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6004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11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65540" grpId="0"/>
      <p:bldP spid="655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uario\Documents\CICLO ESCOLAR 2012-2013\MATEMATICAS\REYES HEROLES\1ER BIMESTRE\reyes pr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1"/>
            <a:ext cx="9252520" cy="687318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69208" y="2060848"/>
            <a:ext cx="5914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bg1"/>
                </a:solidFill>
              </a:rPr>
              <a:t>Fracción : </a:t>
            </a:r>
            <a:r>
              <a:rPr lang="es-MX" sz="2400" b="1" i="1" dirty="0">
                <a:solidFill>
                  <a:schemeClr val="bg1"/>
                </a:solidFill>
              </a:rPr>
              <a:t>número fraccionario</a:t>
            </a:r>
            <a:r>
              <a:rPr lang="es-MX" sz="2400" b="1" dirty="0">
                <a:solidFill>
                  <a:schemeClr val="bg1"/>
                </a:solidFill>
              </a:rPr>
              <a:t>, o </a:t>
            </a:r>
            <a:r>
              <a:rPr lang="es-MX" sz="2400" b="1" i="1" dirty="0">
                <a:solidFill>
                  <a:schemeClr val="bg1"/>
                </a:solidFill>
              </a:rPr>
              <a:t>quebrado</a:t>
            </a:r>
            <a:r>
              <a:rPr lang="es-MX" sz="2400" b="1" dirty="0">
                <a:solidFill>
                  <a:schemeClr val="bg1"/>
                </a:solidFill>
              </a:rPr>
              <a:t> (del vocablo latín </a:t>
            </a:r>
            <a:r>
              <a:rPr lang="es-MX" sz="2400" b="1" i="1" dirty="0" err="1">
                <a:solidFill>
                  <a:schemeClr val="bg1"/>
                </a:solidFill>
              </a:rPr>
              <a:t>frāctus</a:t>
            </a:r>
            <a:r>
              <a:rPr lang="es-MX" sz="2400" b="1" i="1" dirty="0">
                <a:solidFill>
                  <a:schemeClr val="bg1"/>
                </a:solidFill>
              </a:rPr>
              <a:t>, </a:t>
            </a:r>
            <a:r>
              <a:rPr lang="es-MX" sz="2400" b="1" i="1" dirty="0" err="1">
                <a:solidFill>
                  <a:schemeClr val="bg1"/>
                </a:solidFill>
              </a:rPr>
              <a:t>fractĭo</a:t>
            </a:r>
            <a:r>
              <a:rPr lang="es-MX" sz="2400" b="1" i="1" dirty="0">
                <a:solidFill>
                  <a:schemeClr val="bg1"/>
                </a:solidFill>
              </a:rPr>
              <a:t> -</a:t>
            </a:r>
            <a:r>
              <a:rPr lang="es-MX" sz="2400" b="1" i="1" dirty="0" err="1">
                <a:solidFill>
                  <a:schemeClr val="bg1"/>
                </a:solidFill>
              </a:rPr>
              <a:t>ōnis</a:t>
            </a:r>
            <a:r>
              <a:rPr lang="es-MX" sz="2400" b="1" dirty="0">
                <a:solidFill>
                  <a:schemeClr val="bg1"/>
                </a:solidFill>
              </a:rPr>
              <a:t>, roto, o quebrado)</a:t>
            </a:r>
            <a:r>
              <a:rPr lang="es-MX" sz="2400" b="1" baseline="30000" dirty="0">
                <a:solidFill>
                  <a:schemeClr val="bg1"/>
                </a:solidFill>
                <a:hlinkClick r:id="rId3"/>
              </a:rPr>
              <a:t>1</a:t>
            </a:r>
            <a:r>
              <a:rPr lang="es-MX" sz="2400" b="1" dirty="0">
                <a:solidFill>
                  <a:schemeClr val="bg1"/>
                </a:solidFill>
              </a:rPr>
              <a:t> es la expresión de una cantidad dividida entre otra cantidad ; es decir que representa un cociente no efectuado de números. Por razones históricas también se les llama </a:t>
            </a:r>
            <a:r>
              <a:rPr lang="es-MX" sz="2400" b="1" i="1" dirty="0">
                <a:solidFill>
                  <a:schemeClr val="bg1"/>
                </a:solidFill>
              </a:rPr>
              <a:t>fracción común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517232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>
            <a:hlinkClick r:id="rId6" action="ppaction://hlinksldjump"/>
          </p:cNvPr>
          <p:cNvSpPr/>
          <p:nvPr/>
        </p:nvSpPr>
        <p:spPr>
          <a:xfrm>
            <a:off x="1475656" y="206084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38989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 b="1" smtClean="0"/>
              <a:t>El hexágono regular es un polígono de seis lados iguales y seis ángulos iguales.</a:t>
            </a:r>
            <a:br>
              <a:rPr lang="es-ES_tradnl" sz="2400" b="1" smtClean="0"/>
            </a:br>
            <a:r>
              <a:rPr lang="es-ES_tradnl" sz="2400" b="1" smtClean="0"/>
              <a:t>Los triángulos formados, al unir el centro con todos los vértices, son equiláteros. El área de esta figura se calcula mediante la fórmula:</a:t>
            </a:r>
            <a:br>
              <a:rPr lang="es-ES_tradnl" sz="2400" b="1" smtClean="0"/>
            </a:br>
            <a:r>
              <a:rPr lang="es-ES_tradnl" sz="2400" b="1" smtClean="0"/>
              <a:t/>
            </a:r>
            <a:br>
              <a:rPr lang="es-ES_tradnl" sz="2400" b="1" smtClean="0"/>
            </a:br>
            <a:endParaRPr lang="es-ES" sz="2400" b="1" smtClean="0"/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4608512" cy="1296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HEXÁGONO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211638" y="5013325"/>
            <a:ext cx="49323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Área del hexágono = (perímetro.apotema) / 2</a:t>
            </a:r>
            <a:endParaRPr lang="es-ES" sz="3200" b="1"/>
          </a:p>
        </p:txBody>
      </p:sp>
      <p:pic>
        <p:nvPicPr>
          <p:cNvPr id="66566" name="Picture 6" descr="figh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3131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5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564" grpId="0" animBg="1"/>
      <p:bldP spid="665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3889375" cy="4913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400" smtClean="0"/>
              <a:t> </a:t>
            </a:r>
            <a:r>
              <a:rPr lang="es-ES_tradnl" sz="2800" b="1" smtClean="0"/>
              <a:t> El círculo es la región delimitada por una circunferencia, siendo ésta el lugar geométrico de los puntos que equidistan del centro. </a:t>
            </a:r>
            <a:br>
              <a:rPr lang="es-ES_tradnl" sz="2800" b="1" smtClean="0"/>
            </a:br>
            <a:r>
              <a:rPr lang="es-ES_tradnl" sz="2800" b="1" smtClean="0"/>
              <a:t>El área de esta figura se calcula mediante la fórmula: </a:t>
            </a:r>
            <a:r>
              <a:rPr lang="es-ES" sz="2800" b="1" smtClean="0"/>
              <a:t> 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1042988" y="692150"/>
            <a:ext cx="3600450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027588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CÍRCULO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356100" y="4797425"/>
            <a:ext cx="4321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Área del círculo = 3'14 ● radio al cuadrado</a:t>
            </a:r>
            <a:endParaRPr lang="es-ES" sz="3200" b="1"/>
          </a:p>
        </p:txBody>
      </p:sp>
      <p:pic>
        <p:nvPicPr>
          <p:cNvPr id="67591" name="Picture 7" descr="figc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2035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16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1403350" y="1557338"/>
            <a:ext cx="6624638" cy="2951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cuerpos con volumen</a:t>
            </a:r>
          </a:p>
        </p:txBody>
      </p:sp>
    </p:spTree>
    <p:extLst>
      <p:ext uri="{BB962C8B-B14F-4D97-AF65-F5344CB8AC3E}">
        <p14:creationId xmlns:p14="http://schemas.microsoft.com/office/powerpoint/2010/main" xmlns="" val="30764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3467100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2400" b="1"/>
              <a:t>El cubo es un sólido limitado por seis cuadrados iguales, también se le conoce con el nombre de hexaedro </a:t>
            </a:r>
            <a:br>
              <a:rPr lang="es-ES_tradnl" sz="2400" b="1"/>
            </a:br>
            <a:r>
              <a:rPr lang="es-ES_tradnl" sz="2400" b="1"/>
              <a:t>Para calcular su área lateral, su área total así como para ver su desarrollo pulsar sobre la figura anterior </a:t>
            </a:r>
            <a:br>
              <a:rPr lang="es-ES_tradnl" sz="2400" b="1"/>
            </a:br>
            <a:r>
              <a:rPr lang="es-ES_tradnl" sz="2400" b="1"/>
              <a:t>Para calcular su volumen se emplea la siguiente fórmula:    </a:t>
            </a:r>
            <a:endParaRPr lang="es-ES" sz="2400" b="1"/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2943225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CUBO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067175" y="5229225"/>
            <a:ext cx="6480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Volumen del cubo = arista elevada al cubo</a:t>
            </a:r>
            <a:endParaRPr lang="es-ES" sz="3200" b="1"/>
          </a:p>
        </p:txBody>
      </p:sp>
      <p:pic>
        <p:nvPicPr>
          <p:cNvPr id="16389" name="Picture 8" descr="cu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455988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10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  <p:bldP spid="69638" grpId="0" animBg="1"/>
      <p:bldP spid="696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908050"/>
            <a:ext cx="4167187" cy="56784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_tradnl" sz="2400" b="1" smtClean="0"/>
              <a:t>Prisma regular es un cuerpo geométrico limitado por dos polígonos paralelos e iguales, llamados bases, y por tantos rectángulos como lados tenga cada base.</a:t>
            </a:r>
            <a:br>
              <a:rPr lang="es-ES_tradnl" sz="2400" b="1" smtClean="0"/>
            </a:br>
            <a:r>
              <a:rPr lang="es-ES_tradnl" sz="2400" b="1" smtClean="0"/>
              <a:t>Para calcular su volumen se emplea la siguiente fórmula: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_tradnl" sz="2000" smtClean="0"/>
              <a:t> </a:t>
            </a:r>
            <a:endParaRPr lang="es-ES" sz="2000" smtClean="0"/>
          </a:p>
        </p:txBody>
      </p:sp>
      <p:sp>
        <p:nvSpPr>
          <p:cNvPr id="70661" name="WordArt 5"/>
          <p:cNvSpPr>
            <a:spLocks noChangeArrowheads="1" noChangeShapeType="1" noTextEdit="1"/>
          </p:cNvSpPr>
          <p:nvPr/>
        </p:nvSpPr>
        <p:spPr bwMode="auto">
          <a:xfrm rot="5400000">
            <a:off x="-2208212" y="2792413"/>
            <a:ext cx="6167437" cy="1392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PRISMAS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148263" y="5084763"/>
            <a:ext cx="360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400" b="1"/>
              <a:t>Volumen del prisma = área de la base ● altura</a:t>
            </a:r>
            <a:r>
              <a:rPr lang="es-ES" b="1"/>
              <a:t> </a:t>
            </a:r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5013" y="981075"/>
            <a:ext cx="25431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53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  <p:bldP spid="70661" grpId="0" animBg="1"/>
      <p:bldP spid="7066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1438" y="71438"/>
            <a:ext cx="924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/>
              <a:t>A continuación están dibujados los prismas triangular, cuadrangular y hexagonal. </a:t>
            </a:r>
            <a:endParaRPr lang="es-ES" b="1"/>
          </a:p>
        </p:txBody>
      </p:sp>
      <p:pic>
        <p:nvPicPr>
          <p:cNvPr id="71685" name="Picture 5" descr="figpri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284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6" descr="figpri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36838"/>
            <a:ext cx="180022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0" y="4294188"/>
            <a:ext cx="320357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</a:t>
            </a:r>
            <a:endParaRPr lang="es-ES" sz="1600" b="1"/>
          </a:p>
          <a:p>
            <a:pPr eaLnBrk="1" hangingPunct="1"/>
            <a:r>
              <a:rPr lang="es-ES" sz="1600" b="1"/>
              <a:t>Área lateral = perímetro de la base X altura del prisma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  </a:t>
            </a:r>
            <a:endParaRPr lang="es-ES" sz="1600" b="1"/>
          </a:p>
          <a:p>
            <a:pPr eaLnBrk="1" hangingPunct="1"/>
            <a:r>
              <a:rPr lang="es-ES" sz="1600" b="1"/>
              <a:t>Área total = área lateral + 2.área de la base</a:t>
            </a:r>
          </a:p>
        </p:txBody>
      </p:sp>
      <p:pic>
        <p:nvPicPr>
          <p:cNvPr id="71688" name="Picture 8" descr="figpri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125538"/>
            <a:ext cx="12239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figprid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36838"/>
            <a:ext cx="14493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276600" y="4292600"/>
            <a:ext cx="30956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 </a:t>
            </a:r>
            <a:endParaRPr lang="es-ES" sz="1600" b="1"/>
          </a:p>
          <a:p>
            <a:pPr eaLnBrk="1" hangingPunct="1"/>
            <a:r>
              <a:rPr lang="es-ES" sz="1600" b="1"/>
              <a:t>Área lateral = perímetro de la base.altura del prisma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  </a:t>
            </a:r>
            <a:endParaRPr lang="es-ES" sz="1600" b="1"/>
          </a:p>
          <a:p>
            <a:pPr eaLnBrk="1" hangingPunct="1"/>
            <a:r>
              <a:rPr lang="es-ES" sz="1600" b="1"/>
              <a:t>Área total = área lateral + 2.área de la base</a:t>
            </a:r>
          </a:p>
        </p:txBody>
      </p:sp>
      <p:pic>
        <p:nvPicPr>
          <p:cNvPr id="71692" name="Picture 12" descr="figpri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92150"/>
            <a:ext cx="119062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 descr="figprid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60575"/>
            <a:ext cx="18002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6372225" y="3933825"/>
            <a:ext cx="2771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 </a:t>
            </a:r>
            <a:endParaRPr lang="es-ES" sz="1600" b="1"/>
          </a:p>
          <a:p>
            <a:pPr eaLnBrk="1" hangingPunct="1"/>
            <a:r>
              <a:rPr lang="es-ES" sz="1600" b="1"/>
              <a:t>Área lateral = perímetro de la base.altura del prisma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 </a:t>
            </a:r>
          </a:p>
          <a:p>
            <a:pPr eaLnBrk="1" hangingPunct="1"/>
            <a:r>
              <a:rPr lang="es-ES" sz="1600"/>
              <a:t> </a:t>
            </a:r>
            <a:r>
              <a:rPr lang="es-ES" sz="1600" b="1"/>
              <a:t>Área total = área lateral + 2.área de la base</a:t>
            </a:r>
          </a:p>
        </p:txBody>
      </p:sp>
    </p:spTree>
    <p:extLst>
      <p:ext uri="{BB962C8B-B14F-4D97-AF65-F5344CB8AC3E}">
        <p14:creationId xmlns:p14="http://schemas.microsoft.com/office/powerpoint/2010/main" xmlns="" val="1215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91" grpId="0"/>
      <p:bldP spid="7169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56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800" b="1" smtClean="0"/>
              <a:t>Pirámide regular es un sólido que tiene por base un polígono y cuyas caras son triángulos que se reúnen en un mismo punto llamado vértice.</a:t>
            </a:r>
            <a:br>
              <a:rPr lang="es-ES_tradnl" sz="2800" b="1" smtClean="0"/>
            </a:br>
            <a:r>
              <a:rPr lang="es-ES_tradnl" sz="2800" b="1" smtClean="0"/>
              <a:t/>
            </a:r>
            <a:br>
              <a:rPr lang="es-ES_tradnl" sz="2800" b="1" smtClean="0"/>
            </a:br>
            <a:r>
              <a:rPr lang="es-ES_tradnl" sz="2800" b="1" smtClean="0"/>
              <a:t>Para calcular su volumen se emplea la siguiente fórmula:</a:t>
            </a:r>
            <a:r>
              <a:rPr lang="es-ES" sz="2800" b="1" smtClean="0"/>
              <a:t> 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395288" y="476250"/>
            <a:ext cx="5256212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PIRÁMIDES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716463" y="4581525"/>
            <a:ext cx="39608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Volumen de la pirámide = (área de la base ● altura) / 3</a:t>
            </a:r>
            <a:endParaRPr lang="es-ES" sz="3200" b="1"/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9733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48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08" grpId="0" animBg="1"/>
      <p:bldP spid="727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3898900" cy="1612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1800" b="1" smtClean="0"/>
              <a:t>A continuación están dibujados el tetraedro, la pirámide triangular y la cuadrangular.</a:t>
            </a:r>
            <a:br>
              <a:rPr lang="es-ES_tradnl" sz="1800" b="1" smtClean="0"/>
            </a:br>
            <a:r>
              <a:rPr lang="es-ES_tradnl" sz="1800" b="1" smtClean="0"/>
              <a:t/>
            </a:r>
            <a:br>
              <a:rPr lang="es-ES_tradnl" sz="1800" b="1" smtClean="0"/>
            </a:br>
            <a:r>
              <a:rPr lang="es-ES_tradnl" sz="1400" smtClean="0"/>
              <a:t/>
            </a:r>
            <a:br>
              <a:rPr lang="es-ES_tradnl" sz="1400" smtClean="0"/>
            </a:br>
            <a:endParaRPr lang="es-ES" sz="1400" smtClean="0"/>
          </a:p>
        </p:txBody>
      </p:sp>
      <p:pic>
        <p:nvPicPr>
          <p:cNvPr id="73732" name="Picture 4" descr="figte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12969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figt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23050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23850" y="4076700"/>
            <a:ext cx="295275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 </a:t>
            </a:r>
            <a:endParaRPr lang="es-ES" sz="1600" b="1"/>
          </a:p>
          <a:p>
            <a:pPr eaLnBrk="1" hangingPunct="1"/>
            <a:r>
              <a:rPr lang="es-ES" sz="1600" b="1"/>
              <a:t>Área lateral = (perímetro de la base. apotema) / 2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   </a:t>
            </a:r>
            <a:endParaRPr lang="es-ES" sz="1600" b="1"/>
          </a:p>
          <a:p>
            <a:pPr eaLnBrk="1" hangingPunct="1"/>
            <a:r>
              <a:rPr lang="es-ES" sz="1600" b="1"/>
              <a:t>Área total = área lateral + área de la base</a:t>
            </a:r>
          </a:p>
        </p:txBody>
      </p:sp>
      <p:pic>
        <p:nvPicPr>
          <p:cNvPr id="73736" name="Picture 8" descr="figtet">
            <a:hlinkClick r:id="rId5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92150"/>
            <a:ext cx="109061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figpir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9500"/>
            <a:ext cx="201612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492500" y="3860800"/>
            <a:ext cx="28082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</a:t>
            </a:r>
            <a:endParaRPr lang="es-ES" sz="1600" b="1"/>
          </a:p>
          <a:p>
            <a:pPr eaLnBrk="1" hangingPunct="1"/>
            <a:r>
              <a:rPr lang="es-ES" sz="1600" b="1"/>
              <a:t>Área lateral = (perímetro de la base. apotema) / 2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</a:t>
            </a:r>
          </a:p>
          <a:p>
            <a:pPr eaLnBrk="1" hangingPunct="1"/>
            <a:r>
              <a:rPr lang="es-ES" sz="1600"/>
              <a:t>  </a:t>
            </a:r>
            <a:r>
              <a:rPr lang="es-ES" sz="1600" b="1"/>
              <a:t>Área total = área lateral + área de la base</a:t>
            </a:r>
          </a:p>
        </p:txBody>
      </p:sp>
      <p:pic>
        <p:nvPicPr>
          <p:cNvPr id="73740" name="Picture 12" descr="figpir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76250"/>
            <a:ext cx="15128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figpi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76475"/>
            <a:ext cx="29162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372225" y="3789363"/>
            <a:ext cx="26273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1600"/>
              <a:t>Para calcular su área lateral se emplea la siguiente fórmula:    </a:t>
            </a:r>
            <a:endParaRPr lang="es-ES" sz="1600" b="1"/>
          </a:p>
          <a:p>
            <a:pPr eaLnBrk="1" hangingPunct="1"/>
            <a:r>
              <a:rPr lang="es-ES" sz="1600" b="1"/>
              <a:t>Área lateral = (perímetro de la base. apotema) / 2</a:t>
            </a:r>
            <a:r>
              <a:rPr lang="es-ES" sz="1600"/>
              <a:t> </a:t>
            </a:r>
          </a:p>
          <a:p>
            <a:pPr eaLnBrk="1" hangingPunct="1"/>
            <a:endParaRPr lang="es-ES" sz="1600"/>
          </a:p>
          <a:p>
            <a:pPr eaLnBrk="1" hangingPunct="1"/>
            <a:r>
              <a:rPr lang="es-ES" sz="1600"/>
              <a:t>Para calcular su área total se emplea la siguiente fórmula:   </a:t>
            </a:r>
          </a:p>
          <a:p>
            <a:pPr eaLnBrk="1" hangingPunct="1"/>
            <a:r>
              <a:rPr lang="es-ES" sz="1600"/>
              <a:t>  </a:t>
            </a:r>
            <a:r>
              <a:rPr lang="es-ES" sz="1600" b="1"/>
              <a:t>Área total = área lateral + área de la base</a:t>
            </a:r>
          </a:p>
        </p:txBody>
      </p:sp>
    </p:spTree>
    <p:extLst>
      <p:ext uri="{BB962C8B-B14F-4D97-AF65-F5344CB8AC3E}">
        <p14:creationId xmlns:p14="http://schemas.microsoft.com/office/powerpoint/2010/main" xmlns="" val="15710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9" grpId="0"/>
      <p:bldP spid="7374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360997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sz="2400" b="1" smtClean="0"/>
              <a:t>El cono es el sólido engendrado por un triángulo rectángulo al girar en torno a uno de sus catetos. </a:t>
            </a:r>
            <a:br>
              <a:rPr lang="es-ES_tradnl" sz="2400" b="1" smtClean="0"/>
            </a:br>
            <a:r>
              <a:rPr lang="es-ES_tradnl" sz="2400" b="1" smtClean="0"/>
              <a:t>Para calcular su área lateral se emplea la siguiente fórmula:  </a:t>
            </a:r>
            <a:endParaRPr lang="es-ES" sz="2400" b="1" smtClean="0"/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32400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CONO</a:t>
            </a:r>
          </a:p>
        </p:txBody>
      </p:sp>
      <p:pic>
        <p:nvPicPr>
          <p:cNvPr id="21508" name="Picture 5" descr="fig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380682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0825" y="5157788"/>
            <a:ext cx="21955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/>
              <a:t> </a:t>
            </a:r>
            <a:r>
              <a:rPr lang="es-ES_tradnl" b="1"/>
              <a:t>Área lateral = (perímetro de la base ● generatriz) / 2</a:t>
            </a:r>
            <a:endParaRPr lang="es-ES" b="1"/>
          </a:p>
        </p:txBody>
      </p:sp>
      <p:pic>
        <p:nvPicPr>
          <p:cNvPr id="74760" name="Picture 8" descr="figc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08275"/>
            <a:ext cx="208756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555875" y="4868863"/>
            <a:ext cx="2233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b="1"/>
              <a:t>   </a:t>
            </a:r>
          </a:p>
          <a:p>
            <a:pPr eaLnBrk="1" hangingPunct="1"/>
            <a:r>
              <a:rPr lang="es-ES_tradnl" b="1"/>
              <a:t>Área total = área lateral + área de la base</a:t>
            </a:r>
            <a:endParaRPr lang="es-ES" b="1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932363" y="4868863"/>
            <a:ext cx="396081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b="1"/>
              <a:t>Para calcular su volumen se emplea la siguiente fórmula:  </a:t>
            </a:r>
          </a:p>
          <a:p>
            <a:pPr eaLnBrk="1" hangingPunct="1"/>
            <a:r>
              <a:rPr lang="es-ES_tradnl"/>
              <a:t> </a:t>
            </a:r>
          </a:p>
          <a:p>
            <a:pPr eaLnBrk="1" hangingPunct="1"/>
            <a:r>
              <a:rPr lang="es-ES_tradnl" b="1"/>
              <a:t>Volumen del cono = (área de la base ● altura) / 3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xmlns="" val="43701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6" grpId="0" animBg="1"/>
      <p:bldP spid="74758" grpId="0"/>
      <p:bldP spid="74761" grpId="0"/>
      <p:bldP spid="7476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3827463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1800" b="1" smtClean="0"/>
              <a:t>El cilindro es el sólido engendrado por un rectángulo al girar en torno a uno                      de sus lados. </a:t>
            </a:r>
            <a:br>
              <a:rPr lang="es-ES_tradnl" sz="1800" b="1" smtClean="0"/>
            </a:br>
            <a:endParaRPr lang="es-ES_tradnl" sz="1800" b="1" smtClean="0"/>
          </a:p>
          <a:p>
            <a:pPr>
              <a:lnSpc>
                <a:spcPct val="80000"/>
              </a:lnSpc>
            </a:pPr>
            <a:r>
              <a:rPr lang="es-ES_tradnl" sz="1800" b="1" smtClean="0"/>
              <a:t>Para calcular su área lateral se emplea la siguiente fórmula:    </a:t>
            </a:r>
          </a:p>
          <a:p>
            <a:pPr>
              <a:lnSpc>
                <a:spcPct val="80000"/>
              </a:lnSpc>
            </a:pPr>
            <a:endParaRPr lang="es-ES_tradnl" sz="1800" b="1" smtClean="0"/>
          </a:p>
          <a:p>
            <a:pPr>
              <a:lnSpc>
                <a:spcPct val="80000"/>
              </a:lnSpc>
            </a:pPr>
            <a:r>
              <a:rPr lang="es-ES_tradnl" sz="1800" b="1" smtClean="0"/>
              <a:t>Área lateral = perímetro de la base ● altura</a:t>
            </a:r>
          </a:p>
          <a:p>
            <a:pPr>
              <a:lnSpc>
                <a:spcPct val="80000"/>
              </a:lnSpc>
            </a:pPr>
            <a:r>
              <a:rPr lang="es-ES_tradnl" sz="1800" b="1" smtClean="0"/>
              <a:t/>
            </a:r>
            <a:br>
              <a:rPr lang="es-ES_tradnl" sz="1800" b="1" smtClean="0"/>
            </a:br>
            <a:r>
              <a:rPr lang="es-ES_tradnl" sz="1800" b="1" smtClean="0"/>
              <a:t>Para calcular su área total se emplea la siguiente fórmula:    </a:t>
            </a:r>
          </a:p>
          <a:p>
            <a:pPr>
              <a:lnSpc>
                <a:spcPct val="80000"/>
              </a:lnSpc>
            </a:pPr>
            <a:endParaRPr lang="es-ES_tradnl" sz="1800" b="1" smtClean="0"/>
          </a:p>
          <a:p>
            <a:pPr>
              <a:lnSpc>
                <a:spcPct val="80000"/>
              </a:lnSpc>
            </a:pPr>
            <a:r>
              <a:rPr lang="es-ES_tradnl" sz="1800" b="1" smtClean="0"/>
              <a:t>Área total = área lateral + 2.área de la base</a:t>
            </a:r>
          </a:p>
          <a:p>
            <a:pPr>
              <a:lnSpc>
                <a:spcPct val="80000"/>
              </a:lnSpc>
            </a:pPr>
            <a:endParaRPr lang="es-ES_tradnl" sz="1800" b="1" smtClean="0"/>
          </a:p>
          <a:p>
            <a:pPr>
              <a:lnSpc>
                <a:spcPct val="80000"/>
              </a:lnSpc>
            </a:pPr>
            <a:r>
              <a:rPr lang="es-ES_tradnl" sz="1800" b="1" smtClean="0"/>
              <a:t>Para calcular su volumen se emplea la siguiente fórmula:</a:t>
            </a:r>
            <a:endParaRPr lang="es-ES" sz="1800" b="1" smtClean="0"/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</a:rPr>
              <a:t>CILINDRO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356100" y="4941888"/>
            <a:ext cx="478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3200" b="1"/>
              <a:t>Volumen del cilindro = área de la base ● altura</a:t>
            </a:r>
            <a:endParaRPr lang="es-ES" sz="3200" b="1"/>
          </a:p>
        </p:txBody>
      </p:sp>
      <p:pic>
        <p:nvPicPr>
          <p:cNvPr id="22533" name="Picture 6" descr="fig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0"/>
            <a:ext cx="28257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figci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08275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93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0" grpId="0" animBg="1"/>
      <p:bldP spid="757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819472"/>
            <a:ext cx="10225136" cy="849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6344972"/>
              </p:ext>
            </p:extLst>
          </p:nvPr>
        </p:nvGraphicFramePr>
        <p:xfrm>
          <a:off x="3131840" y="3425052"/>
          <a:ext cx="4320480" cy="408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</a:tblGrid>
              <a:tr h="6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>
                          <a:effectLst/>
                        </a:rPr>
                        <a:t>a </a:t>
                      </a:r>
                      <a:r>
                        <a:rPr lang="es-MX" sz="1200" dirty="0">
                          <a:effectLst/>
                        </a:rPr>
                        <a:t>+ </a:t>
                      </a:r>
                      <a:r>
                        <a:rPr lang="es-MX" sz="1200" u="sng" dirty="0">
                          <a:effectLst/>
                        </a:rPr>
                        <a:t>c</a:t>
                      </a:r>
                      <a:r>
                        <a:rPr lang="es-MX" sz="1200" dirty="0">
                          <a:effectLst/>
                        </a:rPr>
                        <a:t> = </a:t>
                      </a:r>
                      <a:r>
                        <a:rPr lang="es-MX" sz="1200" u="sng" dirty="0">
                          <a:effectLst/>
                        </a:rPr>
                        <a:t>ad + </a:t>
                      </a:r>
                      <a:r>
                        <a:rPr lang="es-MX" sz="1200" u="sng" dirty="0" err="1">
                          <a:effectLst/>
                        </a:rPr>
                        <a:t>bc</a:t>
                      </a:r>
                      <a:r>
                        <a:rPr lang="es-MX" sz="1200" u="sng" dirty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(se multiplica cruzado y los productos de suman)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b    d        </a:t>
                      </a:r>
                      <a:r>
                        <a:rPr lang="es-MX" sz="1200" dirty="0" err="1">
                          <a:effectLst/>
                        </a:rPr>
                        <a:t>bd</a:t>
                      </a:r>
                      <a:r>
                        <a:rPr lang="es-MX" sz="1200" dirty="0">
                          <a:effectLst/>
                        </a:rPr>
                        <a:t>     (se multiplican los denominadores) 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3340849"/>
              </p:ext>
            </p:extLst>
          </p:nvPr>
        </p:nvGraphicFramePr>
        <p:xfrm>
          <a:off x="3707904" y="5384822"/>
          <a:ext cx="3240360" cy="765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</a:tblGrid>
              <a:tr h="765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u="sng" dirty="0" smtClean="0">
                          <a:effectLst/>
                        </a:rPr>
                        <a:t> </a:t>
                      </a:r>
                      <a:r>
                        <a:rPr lang="es-MX" sz="1200" u="none" dirty="0" smtClean="0">
                          <a:effectLst/>
                        </a:rPr>
                        <a:t>         </a:t>
                      </a:r>
                      <a:r>
                        <a:rPr lang="es-MX" sz="1200" u="sng" dirty="0" smtClean="0">
                          <a:effectLst/>
                        </a:rPr>
                        <a:t>1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+ </a:t>
                      </a:r>
                      <a:r>
                        <a:rPr lang="es-MX" sz="1200" u="sng" dirty="0">
                          <a:effectLst/>
                        </a:rPr>
                        <a:t>1 </a:t>
                      </a:r>
                      <a:r>
                        <a:rPr lang="es-MX" sz="1200" dirty="0">
                          <a:effectLst/>
                        </a:rPr>
                        <a:t>= </a:t>
                      </a:r>
                      <a:r>
                        <a:rPr lang="es-MX" sz="1200" u="sng" dirty="0">
                          <a:effectLst/>
                        </a:rPr>
                        <a:t>1(3) + 4(1) </a:t>
                      </a:r>
                      <a:r>
                        <a:rPr lang="es-MX" sz="1200" dirty="0">
                          <a:effectLst/>
                        </a:rPr>
                        <a:t>= </a:t>
                      </a:r>
                      <a:r>
                        <a:rPr lang="es-MX" sz="1200" u="sng" dirty="0">
                          <a:effectLst/>
                        </a:rPr>
                        <a:t>3 + 4 </a:t>
                      </a:r>
                      <a:r>
                        <a:rPr lang="es-MX" sz="1200" dirty="0">
                          <a:effectLst/>
                        </a:rPr>
                        <a:t>= </a:t>
                      </a:r>
                      <a:r>
                        <a:rPr lang="es-MX" sz="1200" u="sng" dirty="0">
                          <a:effectLst/>
                        </a:rPr>
                        <a:t>7</a:t>
                      </a:r>
                      <a:r>
                        <a:rPr lang="es-MX" sz="1200" dirty="0">
                          <a:effectLst/>
                        </a:rPr>
                        <a:t> </a:t>
                      </a:r>
                      <a:r>
                        <a:rPr lang="es-MX" sz="1200" dirty="0" smtClean="0">
                          <a:effectLst/>
                        </a:rPr>
                        <a:t> 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</a:rPr>
                        <a:t>          4    </a:t>
                      </a:r>
                      <a:r>
                        <a:rPr lang="es-MX" sz="1200" dirty="0">
                          <a:effectLst/>
                        </a:rPr>
                        <a:t>3         (4)(3)          12      12 </a:t>
                      </a:r>
                      <a:endParaRPr lang="es-MX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31640" y="1274277"/>
            <a:ext cx="799288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Suma de Fracciones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Suma y resta de fracciones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Comparación de fracciones utilizando las reglas de proporción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Utilizando un algoritmo sencillo podemos aprender a sumar fracciones mentalmente.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Veamos: Sean a /b y c/d dos fracciones cualesquiera. Si las deseamos sumar podemos seguir la siguiente regla: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0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Veamos un ejemplo: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 jefe de Cheo repartió los trabajos de contabilidad de urgencia entre algunos de los contables. A Cheo le tocó una cuarta parte (1/4) de los trabajos de urgencia más la tercera (1/3) parte del trabajo que le iba a tocar al empleado que faltó. En total , ¿que parte del trabajo tiene que realizar Cheo?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85875"/>
            <a:ext cx="8535988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000" b="1" smtClean="0"/>
              <a:t>La esfera es el sólido engendrado al girar una semicircunferencia alrededor de su diámetro. </a:t>
            </a:r>
            <a:br>
              <a:rPr lang="es-ES_tradnl" sz="2000" b="1" smtClean="0"/>
            </a:br>
            <a:endParaRPr lang="es-ES_tradnl" sz="2000" b="1" smtClean="0"/>
          </a:p>
          <a:p>
            <a:pPr>
              <a:lnSpc>
                <a:spcPct val="80000"/>
              </a:lnSpc>
            </a:pPr>
            <a:r>
              <a:rPr lang="es-ES_tradnl" sz="2000" b="1" smtClean="0"/>
              <a:t>Para calcular su área se emplea la siguiente fórmula:</a:t>
            </a:r>
            <a:br>
              <a:rPr lang="es-ES_tradnl" sz="2000" b="1" smtClean="0"/>
            </a:br>
            <a:r>
              <a:rPr lang="es-ES_tradnl" sz="2000" smtClean="0"/>
              <a:t/>
            </a:r>
            <a:br>
              <a:rPr lang="es-ES_tradnl" sz="2000" smtClean="0"/>
            </a:br>
            <a:r>
              <a:rPr lang="es-ES_tradnl" sz="2000" b="1" smtClean="0"/>
              <a:t>Área de la esfera = 4 ( 3.14 )● radio al cuadrado</a:t>
            </a:r>
            <a:r>
              <a:rPr lang="es-ES" sz="2000" smtClean="0"/>
              <a:t> </a:t>
            </a:r>
          </a:p>
          <a:p>
            <a:pPr>
              <a:lnSpc>
                <a:spcPct val="80000"/>
              </a:lnSpc>
            </a:pPr>
            <a:endParaRPr lang="es-ES_tradnl" sz="2000" smtClean="0"/>
          </a:p>
          <a:p>
            <a:pPr>
              <a:lnSpc>
                <a:spcPct val="80000"/>
              </a:lnSpc>
            </a:pPr>
            <a:r>
              <a:rPr lang="es-ES_tradnl" sz="2000" b="1" smtClean="0"/>
              <a:t>Para calcular su volumen se emplea la siguiente fórmula</a:t>
            </a:r>
            <a:r>
              <a:rPr lang="es-ES_tradnl" sz="1800" b="1" smtClean="0"/>
              <a:t>:  </a:t>
            </a:r>
            <a:r>
              <a:rPr lang="es-ES" sz="1800" smtClean="0"/>
              <a:t> </a:t>
            </a:r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400050" y="71438"/>
            <a:ext cx="3243263" cy="1095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ESFERA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857250" y="5786438"/>
            <a:ext cx="6178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b="1"/>
              <a:t>Volumen de la esfera = 4/3 (3.14) .radio al cubo</a:t>
            </a:r>
            <a:endParaRPr lang="es-ES" sz="2000" b="1"/>
          </a:p>
        </p:txBody>
      </p:sp>
      <p:pic>
        <p:nvPicPr>
          <p:cNvPr id="76807" name="Picture 7" descr="figes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443288"/>
            <a:ext cx="3714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98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76804" grpId="0" animBg="1"/>
      <p:bldP spid="768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819472"/>
            <a:ext cx="10225136" cy="849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</a:t>
            </a:r>
            <a:r>
              <a:rPr lang="es-MX" dirty="0" smtClean="0"/>
              <a:t>jercicio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A María le tocaba una tercera parte de la herencia de su padre. Su madre le cedió a ella dos quintas partes adicionales que le tocaban a ella. ¿En total qué parte de la herencia la tocó a </a:t>
            </a:r>
            <a:r>
              <a:rPr lang="es-MX" sz="1800" b="1" dirty="0" smtClean="0">
                <a:solidFill>
                  <a:schemeClr val="bg1"/>
                </a:solidFill>
              </a:rPr>
              <a:t>María?</a:t>
            </a:r>
            <a:r>
              <a:rPr lang="es-MX" sz="1800" dirty="0" smtClean="0">
                <a:solidFill>
                  <a:schemeClr val="bg1"/>
                </a:solidFill>
              </a:rPr>
              <a:t> </a:t>
            </a:r>
            <a:endParaRPr lang="es-MX" sz="1800" dirty="0">
              <a:solidFill>
                <a:schemeClr val="bg1"/>
              </a:solidFill>
            </a:endParaRPr>
          </a:p>
          <a:p>
            <a:r>
              <a:rPr lang="es-MX" sz="1800" b="1" dirty="0">
                <a:solidFill>
                  <a:schemeClr val="bg1"/>
                </a:solidFill>
              </a:rPr>
              <a:t>Solución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</a:p>
          <a:p>
            <a:r>
              <a:rPr lang="es-MX" sz="1800" b="1" u="sng" dirty="0">
                <a:solidFill>
                  <a:schemeClr val="bg1"/>
                </a:solidFill>
              </a:rPr>
              <a:t>1 </a:t>
            </a:r>
            <a:r>
              <a:rPr lang="es-MX" sz="1800" b="1" dirty="0">
                <a:solidFill>
                  <a:schemeClr val="bg1"/>
                </a:solidFill>
              </a:rPr>
              <a:t>+ </a:t>
            </a:r>
            <a:r>
              <a:rPr lang="es-MX" sz="1800" b="1" u="sng" dirty="0">
                <a:solidFill>
                  <a:schemeClr val="bg1"/>
                </a:solidFill>
              </a:rPr>
              <a:t>2</a:t>
            </a:r>
            <a:r>
              <a:rPr lang="es-MX" sz="1800" b="1" dirty="0">
                <a:solidFill>
                  <a:schemeClr val="bg1"/>
                </a:solidFill>
              </a:rPr>
              <a:t> = </a:t>
            </a:r>
            <a:r>
              <a:rPr lang="es-MX" sz="1800" b="1" u="sng" dirty="0">
                <a:solidFill>
                  <a:schemeClr val="bg1"/>
                </a:solidFill>
              </a:rPr>
              <a:t>1(5) + 3(2) </a:t>
            </a:r>
            <a:r>
              <a:rPr lang="es-MX" sz="1800" b="1" dirty="0">
                <a:solidFill>
                  <a:schemeClr val="bg1"/>
                </a:solidFill>
              </a:rPr>
              <a:t>= </a:t>
            </a:r>
            <a:r>
              <a:rPr lang="es-MX" sz="1800" b="1" u="sng" dirty="0">
                <a:solidFill>
                  <a:schemeClr val="bg1"/>
                </a:solidFill>
              </a:rPr>
              <a:t>5 + 6 </a:t>
            </a:r>
            <a:r>
              <a:rPr lang="es-MX" sz="1800" b="1" dirty="0">
                <a:solidFill>
                  <a:schemeClr val="bg1"/>
                </a:solidFill>
              </a:rPr>
              <a:t>= </a:t>
            </a:r>
            <a:r>
              <a:rPr lang="es-MX" sz="1800" b="1" u="sng" dirty="0">
                <a:solidFill>
                  <a:schemeClr val="bg1"/>
                </a:solidFill>
              </a:rPr>
              <a:t>11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</a:p>
          <a:p>
            <a:r>
              <a:rPr lang="es-MX" sz="1800" b="1" dirty="0">
                <a:solidFill>
                  <a:schemeClr val="bg1"/>
                </a:solidFill>
              </a:rPr>
              <a:t>3    5          15              15      15</a:t>
            </a:r>
            <a:r>
              <a:rPr lang="es-MX" sz="1800" dirty="0">
                <a:solidFill>
                  <a:schemeClr val="bg1"/>
                </a:solidFill>
              </a:rPr>
              <a:t> </a:t>
            </a:r>
          </a:p>
          <a:p>
            <a:r>
              <a:rPr lang="es-MX" sz="1800" b="1" dirty="0">
                <a:solidFill>
                  <a:schemeClr val="bg1"/>
                </a:solidFill>
              </a:rPr>
              <a:t>A María le tocó 11/ 15 de la herencia de su padre.</a:t>
            </a:r>
            <a:endParaRPr lang="es-MX" sz="1800" dirty="0">
              <a:solidFill>
                <a:schemeClr val="bg1"/>
              </a:solidFill>
            </a:endParaRPr>
          </a:p>
          <a:p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2852935"/>
            <a:ext cx="511256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744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48880" y="-1251520"/>
            <a:ext cx="12673408" cy="89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764704"/>
            <a:ext cx="8244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solidFill>
                  <a:schemeClr val="bg1"/>
                </a:solidFill>
              </a:rPr>
              <a:t>Suma de Fracciones B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Para sumar dos fracciones, hay que tener en cuenta de que existen 2 tipos de fracciones: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1. Fracciones homogéneas ( 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2000" b="1" u="sng" dirty="0">
                <a:solidFill>
                  <a:schemeClr val="bg1"/>
                </a:solidFill>
              </a:rPr>
              <a:t>3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2000" b="1" u="sng" dirty="0">
                <a:solidFill>
                  <a:schemeClr val="bg1"/>
                </a:solidFill>
              </a:rPr>
              <a:t>5 </a:t>
            </a:r>
            <a:r>
              <a:rPr lang="es-MX" sz="2000" b="1" dirty="0">
                <a:solidFill>
                  <a:schemeClr val="bg1"/>
                </a:solidFill>
              </a:rPr>
              <a:t>)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                                  </a:t>
            </a:r>
            <a:r>
              <a:rPr lang="es-MX" sz="2000" b="1" dirty="0" smtClean="0">
                <a:solidFill>
                  <a:schemeClr val="bg1"/>
                </a:solidFill>
              </a:rPr>
              <a:t>    </a:t>
            </a:r>
            <a:r>
              <a:rPr lang="es-MX" sz="2000" b="1" dirty="0">
                <a:solidFill>
                  <a:schemeClr val="bg1"/>
                </a:solidFill>
              </a:rPr>
              <a:t>4  4  4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2. Fracciones </a:t>
            </a:r>
            <a:r>
              <a:rPr lang="es-MX" sz="2000" b="1" dirty="0" smtClean="0">
                <a:solidFill>
                  <a:schemeClr val="bg1"/>
                </a:solidFill>
              </a:rPr>
              <a:t>heterogéneas </a:t>
            </a:r>
            <a:r>
              <a:rPr lang="es-MX" sz="2000" b="1" dirty="0">
                <a:solidFill>
                  <a:schemeClr val="bg1"/>
                </a:solidFill>
              </a:rPr>
              <a:t>( 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2000" b="1" u="sng" dirty="0">
                <a:solidFill>
                  <a:schemeClr val="bg1"/>
                </a:solidFill>
              </a:rPr>
              <a:t>2</a:t>
            </a:r>
            <a:r>
              <a:rPr lang="es-MX" sz="2000" b="1" dirty="0">
                <a:solidFill>
                  <a:schemeClr val="bg1"/>
                </a:solidFill>
              </a:rPr>
              <a:t>, </a:t>
            </a:r>
            <a:r>
              <a:rPr lang="es-MX" sz="2000" b="1" u="sng" dirty="0">
                <a:solidFill>
                  <a:schemeClr val="bg1"/>
                </a:solidFill>
              </a:rPr>
              <a:t>3 </a:t>
            </a:r>
            <a:r>
              <a:rPr lang="es-MX" sz="2000" b="1" dirty="0">
                <a:solidFill>
                  <a:schemeClr val="bg1"/>
                </a:solidFill>
              </a:rPr>
              <a:t>)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                                    </a:t>
            </a:r>
            <a:r>
              <a:rPr lang="es-MX" sz="2000" b="1" dirty="0" smtClean="0">
                <a:solidFill>
                  <a:schemeClr val="bg1"/>
                </a:solidFill>
              </a:rPr>
              <a:t>    3  </a:t>
            </a:r>
            <a:r>
              <a:rPr lang="es-MX" sz="2000" b="1" dirty="0">
                <a:solidFill>
                  <a:schemeClr val="bg1"/>
                </a:solidFill>
              </a:rPr>
              <a:t>5  7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Las fracciones </a:t>
            </a:r>
            <a:r>
              <a:rPr lang="es-MX" sz="2000" b="1" u="sng" dirty="0">
                <a:solidFill>
                  <a:schemeClr val="bg1"/>
                </a:solidFill>
              </a:rPr>
              <a:t>homogéneas </a:t>
            </a:r>
            <a:r>
              <a:rPr lang="es-MX" sz="2000" b="1" dirty="0">
                <a:solidFill>
                  <a:schemeClr val="bg1"/>
                </a:solidFill>
              </a:rPr>
              <a:t>son las fracciones que tienen el mismo denominador; y las fracciones </a:t>
            </a:r>
            <a:r>
              <a:rPr lang="es-MX" sz="2000" b="1" u="sng" dirty="0" smtClean="0">
                <a:solidFill>
                  <a:schemeClr val="bg1"/>
                </a:solidFill>
              </a:rPr>
              <a:t>heterogéneas </a:t>
            </a:r>
            <a:r>
              <a:rPr lang="es-MX" sz="2000" b="1" dirty="0">
                <a:solidFill>
                  <a:schemeClr val="bg1"/>
                </a:solidFill>
              </a:rPr>
              <a:t>son las fracciones que tienen diferentes denominadores.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Ejemplo de suma de fracciones homogéneas: </a:t>
            </a:r>
            <a:endParaRPr lang="es-MX" sz="2000" b="1" dirty="0" smtClean="0">
              <a:solidFill>
                <a:schemeClr val="bg1"/>
              </a:solidFill>
            </a:endParaRPr>
          </a:p>
          <a:p>
            <a:endParaRPr lang="es-MX" sz="2000" b="1" dirty="0">
              <a:solidFill>
                <a:schemeClr val="bg1"/>
              </a:solidFill>
            </a:endParaRPr>
          </a:p>
          <a:p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+ </a:t>
            </a:r>
            <a:r>
              <a:rPr lang="es-MX" sz="2000" b="1" u="sng" dirty="0">
                <a:solidFill>
                  <a:schemeClr val="bg1"/>
                </a:solidFill>
              </a:rPr>
              <a:t>3</a:t>
            </a:r>
            <a:r>
              <a:rPr lang="es-MX" sz="2000" b="1" dirty="0">
                <a:solidFill>
                  <a:schemeClr val="bg1"/>
                </a:solidFill>
              </a:rPr>
              <a:t> = </a:t>
            </a:r>
            <a:r>
              <a:rPr lang="es-MX" sz="2000" b="1" u="sng" dirty="0">
                <a:solidFill>
                  <a:schemeClr val="bg1"/>
                </a:solidFill>
              </a:rPr>
              <a:t>4</a:t>
            </a:r>
            <a:r>
              <a:rPr lang="es-MX" sz="2000" b="1" dirty="0">
                <a:solidFill>
                  <a:schemeClr val="bg1"/>
                </a:solidFill>
              </a:rPr>
              <a:t> &lt;Son fracciones homogéneas ya </a:t>
            </a:r>
            <a:r>
              <a:rPr lang="es-MX" sz="2000" b="1" dirty="0" smtClean="0">
                <a:solidFill>
                  <a:schemeClr val="bg1"/>
                </a:solidFill>
              </a:rPr>
              <a:t>que </a:t>
            </a:r>
            <a:r>
              <a:rPr lang="es-MX" sz="2000" b="1" dirty="0">
                <a:solidFill>
                  <a:schemeClr val="bg1"/>
                </a:solidFill>
              </a:rPr>
              <a:t>tienen el mismo denominador</a:t>
            </a:r>
            <a:r>
              <a:rPr lang="es-MX" sz="2000" b="1" dirty="0" smtClean="0">
                <a:solidFill>
                  <a:schemeClr val="bg1"/>
                </a:solidFill>
              </a:rPr>
              <a:t/>
            </a:r>
            <a:br>
              <a:rPr lang="es-MX" sz="2000" b="1" dirty="0" smtClean="0">
                <a:solidFill>
                  <a:schemeClr val="bg1"/>
                </a:solidFill>
              </a:rPr>
            </a:br>
            <a:r>
              <a:rPr lang="es-MX" sz="2000" b="1" dirty="0" smtClean="0">
                <a:solidFill>
                  <a:schemeClr val="bg1"/>
                </a:solidFill>
              </a:rPr>
              <a:t>5    </a:t>
            </a:r>
            <a:r>
              <a:rPr lang="es-MX" sz="2000" b="1" dirty="0">
                <a:solidFill>
                  <a:schemeClr val="bg1"/>
                </a:solidFill>
              </a:rPr>
              <a:t>5    </a:t>
            </a:r>
            <a:r>
              <a:rPr lang="es-MX" sz="2000" b="1" dirty="0" smtClean="0">
                <a:solidFill>
                  <a:schemeClr val="bg1"/>
                </a:solidFill>
              </a:rPr>
              <a:t>5. </a:t>
            </a:r>
          </a:p>
          <a:p>
            <a:r>
              <a:rPr lang="es-MX" sz="2000" b="1" dirty="0" smtClean="0">
                <a:solidFill>
                  <a:schemeClr val="bg1"/>
                </a:solidFill>
              </a:rPr>
              <a:t>Las fracciones </a:t>
            </a:r>
            <a:r>
              <a:rPr lang="es-MX" sz="2000" b="1" dirty="0">
                <a:solidFill>
                  <a:schemeClr val="bg1"/>
                </a:solidFill>
              </a:rPr>
              <a:t>homogéneas, en suma, se </a:t>
            </a:r>
            <a:r>
              <a:rPr lang="es-MX" sz="2000" b="1" dirty="0" smtClean="0">
                <a:solidFill>
                  <a:schemeClr val="bg1"/>
                </a:solidFill>
              </a:rPr>
              <a:t>suman </a:t>
            </a:r>
            <a:r>
              <a:rPr lang="es-MX" sz="2000" b="1" dirty="0">
                <a:solidFill>
                  <a:schemeClr val="bg1"/>
                </a:solidFill>
              </a:rPr>
              <a:t>los numeradores y el </a:t>
            </a:r>
            <a:r>
              <a:rPr lang="es-MX" sz="2000" b="1" dirty="0" smtClean="0">
                <a:solidFill>
                  <a:schemeClr val="bg1"/>
                </a:solidFill>
              </a:rPr>
              <a:t>denominador </a:t>
            </a:r>
            <a:r>
              <a:rPr lang="es-MX" sz="2000" b="1" dirty="0">
                <a:solidFill>
                  <a:schemeClr val="bg1"/>
                </a:solidFill>
              </a:rPr>
              <a:t>se queda igual</a:t>
            </a:r>
            <a:r>
              <a:rPr lang="es-MX" sz="2000" b="1" dirty="0" smtClean="0">
                <a:solidFill>
                  <a:schemeClr val="bg1"/>
                </a:solidFill>
              </a:rPr>
              <a:t>.</a:t>
            </a:r>
            <a:endParaRPr lang="es-MX" sz="2000" b="1" dirty="0">
              <a:solidFill>
                <a:schemeClr val="bg1"/>
              </a:solidFill>
            </a:endParaRPr>
          </a:p>
          <a:p>
            <a:r>
              <a:rPr lang="es-MX" sz="2000" b="1" u="sng" dirty="0">
                <a:solidFill>
                  <a:schemeClr val="bg1"/>
                </a:solidFill>
              </a:rPr>
              <a:t>2</a:t>
            </a:r>
            <a:r>
              <a:rPr lang="es-MX" sz="2000" b="1" dirty="0">
                <a:solidFill>
                  <a:schemeClr val="bg1"/>
                </a:solidFill>
              </a:rPr>
              <a:t> + </a:t>
            </a:r>
            <a:r>
              <a:rPr lang="es-MX" sz="2000" b="1" u="sng" dirty="0">
                <a:solidFill>
                  <a:schemeClr val="bg1"/>
                </a:solidFill>
              </a:rPr>
              <a:t>3</a:t>
            </a:r>
            <a:r>
              <a:rPr lang="es-MX" sz="2000" b="1" dirty="0">
                <a:solidFill>
                  <a:schemeClr val="bg1"/>
                </a:solidFill>
              </a:rPr>
              <a:t> = </a:t>
            </a:r>
            <a:r>
              <a:rPr lang="es-MX" sz="2000" b="1" u="sng" dirty="0">
                <a:solidFill>
                  <a:schemeClr val="bg1"/>
                </a:solidFill>
              </a:rPr>
              <a:t>5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7    7    7  </a:t>
            </a:r>
          </a:p>
        </p:txBody>
      </p:sp>
    </p:spTree>
    <p:extLst>
      <p:ext uri="{BB962C8B-B14F-4D97-AF65-F5344CB8AC3E}">
        <p14:creationId xmlns:p14="http://schemas.microsoft.com/office/powerpoint/2010/main" xmlns="" val="17213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3264" y="-1539552"/>
            <a:ext cx="11377264" cy="964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620688"/>
            <a:ext cx="810039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Ejemplo de suma de fracciones heterogéneas: </a:t>
            </a:r>
          </a:p>
          <a:p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+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4   </a:t>
            </a:r>
            <a:r>
              <a:rPr lang="es-MX" sz="2000" b="1" dirty="0" smtClean="0">
                <a:solidFill>
                  <a:schemeClr val="bg1"/>
                </a:solidFill>
              </a:rPr>
              <a:t>2    </a:t>
            </a:r>
            <a:r>
              <a:rPr lang="es-MX" sz="2000" b="1" dirty="0">
                <a:solidFill>
                  <a:schemeClr val="bg1"/>
                </a:solidFill>
              </a:rPr>
              <a:t>&lt;Aquí es diferente, las fracciones son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heterogéneas; los denominadores son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diferentes.&gt;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Para sumar fracciones heterogéneas: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1. Se multiplican los denominadores.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2. Se multiplica cruzado y se coloca en el numerador.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3. Se suman los productos para obtener el numerador. </a:t>
            </a:r>
          </a:p>
          <a:p>
            <a:r>
              <a:rPr lang="es-MX" sz="2000" b="1" u="sng" dirty="0">
                <a:solidFill>
                  <a:schemeClr val="bg1"/>
                </a:solidFill>
              </a:rPr>
              <a:t>1 </a:t>
            </a:r>
            <a:r>
              <a:rPr lang="es-MX" sz="2000" b="1" dirty="0">
                <a:solidFill>
                  <a:schemeClr val="bg1"/>
                </a:solidFill>
              </a:rPr>
              <a:t>+ 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4    2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/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Paso 1 : </a:t>
            </a:r>
            <a:r>
              <a:rPr lang="es-MX" sz="2000" b="1" u="sng" dirty="0">
                <a:solidFill>
                  <a:schemeClr val="bg1"/>
                </a:solidFill>
              </a:rPr>
              <a:t>1 </a:t>
            </a:r>
            <a:r>
              <a:rPr lang="es-MX" sz="2000" b="1" dirty="0">
                <a:solidFill>
                  <a:schemeClr val="bg1"/>
                </a:solidFill>
              </a:rPr>
              <a:t>+ 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= ___ &lt;Se multiplicaron los denominadores 4 · 2 = 8&gt;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</a:t>
            </a:r>
            <a:r>
              <a:rPr lang="es-MX" sz="2000" b="1" dirty="0" smtClean="0">
                <a:solidFill>
                  <a:schemeClr val="bg1"/>
                </a:solidFill>
              </a:rPr>
              <a:t>  </a:t>
            </a:r>
            <a:r>
              <a:rPr lang="es-MX" sz="2000" b="1" dirty="0">
                <a:solidFill>
                  <a:schemeClr val="bg1"/>
                </a:solidFill>
              </a:rPr>
              <a:t>4    2      8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Paso 2 : </a:t>
            </a:r>
            <a:r>
              <a:rPr lang="es-MX" sz="2000" b="1" u="sng" dirty="0">
                <a:solidFill>
                  <a:schemeClr val="bg1"/>
                </a:solidFill>
              </a:rPr>
              <a:t>1 </a:t>
            </a:r>
            <a:r>
              <a:rPr lang="es-MX" sz="2000" b="1" dirty="0">
                <a:solidFill>
                  <a:schemeClr val="bg1"/>
                </a:solidFill>
              </a:rPr>
              <a:t>+ </a:t>
            </a:r>
            <a:r>
              <a:rPr lang="es-MX" sz="2000" b="1" u="sng" dirty="0">
                <a:solidFill>
                  <a:schemeClr val="bg1"/>
                </a:solidFill>
              </a:rPr>
              <a:t>1</a:t>
            </a:r>
            <a:r>
              <a:rPr lang="es-MX" sz="2000" b="1" dirty="0">
                <a:solidFill>
                  <a:schemeClr val="bg1"/>
                </a:solidFill>
              </a:rPr>
              <a:t> = </a:t>
            </a:r>
            <a:r>
              <a:rPr lang="es-MX" sz="2000" b="1" u="sng" dirty="0" smtClean="0">
                <a:solidFill>
                  <a:schemeClr val="bg1"/>
                </a:solidFill>
              </a:rPr>
              <a:t>(1 ·2) </a:t>
            </a:r>
            <a:r>
              <a:rPr lang="es-MX" sz="2000" b="1" u="sng" dirty="0">
                <a:solidFill>
                  <a:schemeClr val="bg1"/>
                </a:solidFill>
              </a:rPr>
              <a:t>+ (4 · 1) </a:t>
            </a:r>
            <a:r>
              <a:rPr lang="es-MX" sz="2000" b="1" dirty="0">
                <a:solidFill>
                  <a:schemeClr val="bg1"/>
                </a:solidFill>
              </a:rPr>
              <a:t>&lt; Se multiplicó cruzado&gt;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</a:t>
            </a:r>
            <a:r>
              <a:rPr lang="es-MX" sz="2000" b="1" dirty="0" smtClean="0">
                <a:solidFill>
                  <a:schemeClr val="bg1"/>
                </a:solidFill>
              </a:rPr>
              <a:t>  </a:t>
            </a:r>
            <a:r>
              <a:rPr lang="es-MX" sz="2000" b="1" dirty="0">
                <a:solidFill>
                  <a:schemeClr val="bg1"/>
                </a:solidFill>
              </a:rPr>
              <a:t>4     2             8 </a:t>
            </a:r>
          </a:p>
          <a:p>
            <a:r>
              <a:rPr lang="es-MX" sz="2000" b="1" dirty="0">
                <a:solidFill>
                  <a:schemeClr val="bg1"/>
                </a:solidFill>
              </a:rPr>
              <a:t>Paso 3: </a:t>
            </a:r>
            <a:r>
              <a:rPr lang="es-MX" sz="2000" b="1" u="sng" dirty="0">
                <a:solidFill>
                  <a:schemeClr val="bg1"/>
                </a:solidFill>
              </a:rPr>
              <a:t>2 + 4</a:t>
            </a:r>
            <a:r>
              <a:rPr lang="es-MX" sz="2000" b="1" dirty="0">
                <a:solidFill>
                  <a:schemeClr val="bg1"/>
                </a:solidFill>
              </a:rPr>
              <a:t> = </a:t>
            </a:r>
            <a:r>
              <a:rPr lang="es-MX" sz="2000" b="1" u="sng" dirty="0">
                <a:solidFill>
                  <a:schemeClr val="bg1"/>
                </a:solidFill>
              </a:rPr>
              <a:t>6</a:t>
            </a:r>
            <a:r>
              <a:rPr lang="es-MX" sz="2000" b="1" dirty="0">
                <a:solidFill>
                  <a:schemeClr val="bg1"/>
                </a:solidFill>
              </a:rPr>
              <a:t> &lt; Se suman los productos para obtener el numerador.&gt;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   </a:t>
            </a:r>
            <a:r>
              <a:rPr lang="es-MX" sz="2000" b="1" dirty="0" smtClean="0">
                <a:solidFill>
                  <a:schemeClr val="bg1"/>
                </a:solidFill>
              </a:rPr>
              <a:t> 8        8 </a:t>
            </a:r>
            <a:endParaRPr lang="es-MX" sz="2000" b="1" dirty="0">
              <a:solidFill>
                <a:schemeClr val="bg1"/>
              </a:solidFill>
            </a:endParaRPr>
          </a:p>
          <a:p>
            <a:r>
              <a:rPr lang="es-MX" sz="2000" b="1" dirty="0">
                <a:solidFill>
                  <a:schemeClr val="bg1"/>
                </a:solidFill>
              </a:rPr>
              <a:t>Paso 4: </a:t>
            </a:r>
            <a:r>
              <a:rPr lang="es-MX" sz="2000" b="1" u="sng" dirty="0">
                <a:solidFill>
                  <a:schemeClr val="bg1"/>
                </a:solidFill>
              </a:rPr>
              <a:t>6</a:t>
            </a:r>
            <a:r>
              <a:rPr lang="es-MX" sz="2000" b="1" dirty="0">
                <a:solidFill>
                  <a:schemeClr val="bg1"/>
                </a:solidFill>
              </a:rPr>
              <a:t> ÷ </a:t>
            </a:r>
            <a:r>
              <a:rPr lang="es-MX" sz="2000" b="1" u="sng" dirty="0">
                <a:solidFill>
                  <a:schemeClr val="bg1"/>
                </a:solidFill>
              </a:rPr>
              <a:t>2</a:t>
            </a:r>
            <a:r>
              <a:rPr lang="es-MX" sz="2000" b="1" dirty="0">
                <a:solidFill>
                  <a:schemeClr val="bg1"/>
                </a:solidFill>
              </a:rPr>
              <a:t> = </a:t>
            </a:r>
            <a:r>
              <a:rPr lang="es-MX" sz="2000" b="1" u="sng" dirty="0">
                <a:solidFill>
                  <a:schemeClr val="bg1"/>
                </a:solidFill>
              </a:rPr>
              <a:t>3</a:t>
            </a:r>
            <a:r>
              <a:rPr lang="es-MX" sz="2000" b="1" dirty="0">
                <a:solidFill>
                  <a:schemeClr val="bg1"/>
                </a:solidFill>
              </a:rPr>
              <a:t> &lt; Se simplifica la fracción si es posible.&gt; </a:t>
            </a:r>
            <a:br>
              <a:rPr lang="es-MX" sz="2000" b="1" dirty="0">
                <a:solidFill>
                  <a:schemeClr val="bg1"/>
                </a:solidFill>
              </a:rPr>
            </a:br>
            <a:r>
              <a:rPr lang="es-MX" sz="2000" b="1" dirty="0">
                <a:solidFill>
                  <a:schemeClr val="bg1"/>
                </a:solidFill>
              </a:rPr>
              <a:t>             </a:t>
            </a:r>
            <a:r>
              <a:rPr lang="es-MX" sz="2000" b="1" dirty="0" smtClean="0">
                <a:solidFill>
                  <a:schemeClr val="bg1"/>
                </a:solidFill>
              </a:rPr>
              <a:t> 8     </a:t>
            </a:r>
            <a:r>
              <a:rPr lang="es-MX" sz="2000" b="1" dirty="0">
                <a:solidFill>
                  <a:schemeClr val="bg1"/>
                </a:solidFill>
              </a:rPr>
              <a:t>2    4 </a:t>
            </a:r>
            <a:br>
              <a:rPr lang="es-MX" sz="2000" b="1" dirty="0">
                <a:solidFill>
                  <a:schemeClr val="bg1"/>
                </a:solidFill>
              </a:rPr>
            </a:br>
            <a:endParaRPr lang="es-MX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6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2|1.6|3.4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7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1841</Words>
  <Application>Microsoft Office PowerPoint</Application>
  <PresentationFormat>Presentación en pantalla (4:3)</PresentationFormat>
  <Paragraphs>314</Paragraphs>
  <Slides>60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Ejercicio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Triángulo isósceles</vt:lpstr>
      <vt:lpstr>Triángulo equilátero</vt:lpstr>
      <vt:lpstr>Triángulo escaleno.</vt:lpstr>
      <vt:lpstr>Otra clasificación es...</vt:lpstr>
      <vt:lpstr>Triángulo obtusángulo</vt:lpstr>
      <vt:lpstr>Triángulo acutángulo</vt:lpstr>
      <vt:lpstr>Triángulo rectángulo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jose.alcarazt</cp:lastModifiedBy>
  <cp:revision>34</cp:revision>
  <dcterms:created xsi:type="dcterms:W3CDTF">2012-10-15T02:10:37Z</dcterms:created>
  <dcterms:modified xsi:type="dcterms:W3CDTF">2014-08-13T22:25:52Z</dcterms:modified>
</cp:coreProperties>
</file>